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embeddings/oleObject1.bin" ContentType="application/vnd.openxmlformats-officedocument.oleObject"/>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handoutMasterIdLst>
    <p:handoutMasterId r:id="rId40"/>
  </p:handoutMasterIdLst>
  <p:sldIdLst>
    <p:sldId id="694" r:id="rId2"/>
    <p:sldId id="586" r:id="rId3"/>
    <p:sldId id="740" r:id="rId4"/>
    <p:sldId id="741" r:id="rId5"/>
    <p:sldId id="742" r:id="rId6"/>
    <p:sldId id="739" r:id="rId7"/>
    <p:sldId id="743" r:id="rId8"/>
    <p:sldId id="744" r:id="rId9"/>
    <p:sldId id="738" r:id="rId10"/>
    <p:sldId id="725" r:id="rId11"/>
    <p:sldId id="726" r:id="rId12"/>
    <p:sldId id="727" r:id="rId13"/>
    <p:sldId id="747" r:id="rId14"/>
    <p:sldId id="729" r:id="rId15"/>
    <p:sldId id="730" r:id="rId16"/>
    <p:sldId id="751" r:id="rId17"/>
    <p:sldId id="748" r:id="rId18"/>
    <p:sldId id="731" r:id="rId19"/>
    <p:sldId id="745" r:id="rId20"/>
    <p:sldId id="746" r:id="rId21"/>
    <p:sldId id="735" r:id="rId22"/>
    <p:sldId id="720" r:id="rId23"/>
    <p:sldId id="721" r:id="rId24"/>
    <p:sldId id="750" r:id="rId25"/>
    <p:sldId id="749" r:id="rId26"/>
    <p:sldId id="719" r:id="rId27"/>
    <p:sldId id="702" r:id="rId28"/>
    <p:sldId id="711" r:id="rId29"/>
    <p:sldId id="712" r:id="rId30"/>
    <p:sldId id="713" r:id="rId31"/>
    <p:sldId id="704" r:id="rId32"/>
    <p:sldId id="710" r:id="rId33"/>
    <p:sldId id="706" r:id="rId34"/>
    <p:sldId id="714" r:id="rId35"/>
    <p:sldId id="708" r:id="rId36"/>
    <p:sldId id="709" r:id="rId37"/>
    <p:sldId id="628" r:id="rId3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9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975" autoAdjust="0"/>
    <p:restoredTop sz="99061" autoAdjust="0"/>
  </p:normalViewPr>
  <p:slideViewPr>
    <p:cSldViewPr snapToGrid="0">
      <p:cViewPr varScale="1">
        <p:scale>
          <a:sx n="113" d="100"/>
          <a:sy n="113" d="100"/>
        </p:scale>
        <p:origin x="-304" y="-112"/>
      </p:cViewPr>
      <p:guideLst>
        <p:guide orient="horz" pos="2160"/>
        <p:guide pos="2880"/>
      </p:guideLst>
    </p:cSldViewPr>
  </p:slideViewPr>
  <p:notesTextViewPr>
    <p:cViewPr>
      <p:scale>
        <a:sx n="100" d="100"/>
        <a:sy n="100" d="100"/>
      </p:scale>
      <p:origin x="0" y="0"/>
    </p:cViewPr>
  </p:notesTextViewPr>
  <p:sorterViewPr>
    <p:cViewPr>
      <p:scale>
        <a:sx n="150" d="100"/>
        <a:sy n="150" d="100"/>
      </p:scale>
      <p:origin x="0" y="0"/>
    </p:cViewPr>
  </p:sorterViewPr>
  <p:notesViewPr>
    <p:cSldViewPr snapToGrid="0" snapToObjects="1">
      <p:cViewPr varScale="1">
        <p:scale>
          <a:sx n="85" d="100"/>
          <a:sy n="85" d="100"/>
        </p:scale>
        <p:origin x="-3128"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handoutMaster" Target="handoutMasters/handoutMaster1.xml"/><Relationship Id="rId41" Type="http://schemas.openxmlformats.org/officeDocument/2006/relationships/printerSettings" Target="printerSettings/printerSettings1.bin"/><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8933265-5E23-BF49-B6BF-1934B9BC786E}" type="datetimeFigureOut">
              <a:rPr lang="en-US" smtClean="0"/>
              <a:pPr/>
              <a:t>10/21/15</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24D7F38-D411-9B47-AFF4-70C571B83B5A}" type="slidenum">
              <a:rPr lang="en-US" smtClean="0"/>
              <a:pPr/>
              <a:t>‹#›</a:t>
            </a:fld>
            <a:endParaRPr lang="en-US" dirty="0"/>
          </a:p>
        </p:txBody>
      </p:sp>
    </p:spTree>
    <p:extLst>
      <p:ext uri="{BB962C8B-B14F-4D97-AF65-F5344CB8AC3E}">
        <p14:creationId xmlns:p14="http://schemas.microsoft.com/office/powerpoint/2010/main" val="2676227157"/>
      </p:ext>
    </p:extLst>
  </p:cSld>
  <p:clrMap bg1="lt1" tx1="dk1" bg2="lt2" tx2="dk2" accent1="accent1" accent2="accent2" accent3="accent3" accent4="accent4" accent5="accent5" accent6="accent6" hlink="hlink" folHlink="folHlink"/>
  <p:hf hdr="0" ftr="0" dt="0"/>
</p:handoutMaster>
</file>

<file path=ppt/media/image1.png>
</file>

<file path=ppt/media/image12.png>
</file>

<file path=ppt/media/image13.jpeg>
</file>

<file path=ppt/media/image14.jpeg>
</file>

<file path=ppt/media/image2.png>
</file>

<file path=ppt/media/image3.jpeg>
</file>

<file path=ppt/media/image4.png>
</file>

<file path=ppt/media/image5.pn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AA1BC7-CCFC-484A-97F3-979F740C57F6}" type="datetimeFigureOut">
              <a:rPr lang="en-US" smtClean="0"/>
              <a:pPr/>
              <a:t>10/21/15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F97FDFF-7B9F-7D4D-BFC0-AAD1F3D3D3CB}" type="slidenum">
              <a:rPr lang="en-US" smtClean="0"/>
              <a:pPr/>
              <a:t>‹#›</a:t>
            </a:fld>
            <a:endParaRPr lang="en-US" dirty="0"/>
          </a:p>
        </p:txBody>
      </p:sp>
    </p:spTree>
    <p:extLst>
      <p:ext uri="{BB962C8B-B14F-4D97-AF65-F5344CB8AC3E}">
        <p14:creationId xmlns:p14="http://schemas.microsoft.com/office/powerpoint/2010/main" val="279162726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F8F5042-9C52-0449-B2EC-628456EB9E95}" type="slidenum">
              <a:rPr lang="en-US" smtClean="0"/>
              <a:pPr>
                <a:defRPr/>
              </a:pPr>
              <a:t>1</a:t>
            </a:fld>
            <a:endParaRPr lang="en-US"/>
          </a:p>
        </p:txBody>
      </p:sp>
    </p:spTree>
    <p:extLst>
      <p:ext uri="{BB962C8B-B14F-4D97-AF65-F5344CB8AC3E}">
        <p14:creationId xmlns:p14="http://schemas.microsoft.com/office/powerpoint/2010/main" val="110381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3586" name="Rectangle 2"/>
          <p:cNvSpPr>
            <a:spLocks noGrp="1" noChangeArrowheads="1"/>
          </p:cNvSpPr>
          <p:nvPr>
            <p:ph type="body" idx="1"/>
          </p:nvPr>
        </p:nvSpPr>
        <p:spPr>
          <a:xfrm>
            <a:off x="516434" y="4345214"/>
            <a:ext cx="5909964" cy="4113893"/>
          </a:xfrm>
          <a:noFill/>
          <a:ln>
            <a:noFill/>
          </a:ln>
        </p:spPr>
        <p:txBody>
          <a:bodyPr lIns="92910" tIns="45640" rIns="92910" bIns="45640"/>
          <a:lstStyle/>
          <a:p>
            <a:r>
              <a:rPr lang="en-US" dirty="0"/>
              <a:t>(Capacity miss) That is the cache misses are due to the fact that the cache is simply not large enough to contain all the blocks that are accessed by the program.</a:t>
            </a:r>
          </a:p>
          <a:p>
            <a:r>
              <a:rPr lang="en-US" dirty="0"/>
              <a:t>The solution to reduce the Capacity miss rate is simple: increase the cache size.</a:t>
            </a:r>
          </a:p>
          <a:p>
            <a:r>
              <a:rPr lang="en-US" dirty="0"/>
              <a:t>Here is a summary of other types of cache miss we talked about.</a:t>
            </a:r>
          </a:p>
          <a:p>
            <a:r>
              <a:rPr lang="en-US" dirty="0"/>
              <a:t>First is the Compulsory misses. These are the misses that we cannot avoid.  They are caused when we first start the program.</a:t>
            </a:r>
          </a:p>
          <a:p>
            <a:r>
              <a:rPr lang="en-US" dirty="0"/>
              <a:t>Then we talked about the conflict misses.  They are the misses that caused by multiple memory locations being mapped to the same cache location.</a:t>
            </a:r>
          </a:p>
          <a:p>
            <a:r>
              <a:rPr lang="en-US" dirty="0"/>
              <a:t>There are two solutions to reduce conflict misses.  The first one is, once again, increase the cache size.  The second one is to increase the </a:t>
            </a:r>
            <a:r>
              <a:rPr lang="en-US" dirty="0" err="1"/>
              <a:t>associativity</a:t>
            </a:r>
            <a:r>
              <a:rPr lang="en-US" dirty="0"/>
              <a:t>.</a:t>
            </a:r>
          </a:p>
          <a:p>
            <a:r>
              <a:rPr lang="en-US" dirty="0"/>
              <a:t>For example, say using a 2-way set associative cache instead of directed mapped cache.</a:t>
            </a:r>
          </a:p>
          <a:p>
            <a:r>
              <a:rPr lang="en-US" dirty="0"/>
              <a:t>But keep in mind that cache miss rate is only one part of the equation.  You also have to worry about cache access time and miss penalty.  Do NOT optimize miss rate alone.</a:t>
            </a:r>
          </a:p>
          <a:p>
            <a:r>
              <a:rPr lang="en-US" dirty="0"/>
              <a:t>Finally, there is another source of cache miss we will not cover today.  Those are referred to as invalidation misses caused by another process, such as IO , update the main memory so you have to flush the cache to avoid inconsistency between memory and cache.</a:t>
            </a:r>
          </a:p>
          <a:p>
            <a:endParaRPr lang="en-US" dirty="0"/>
          </a:p>
          <a:p>
            <a:r>
              <a:rPr lang="en-US" dirty="0"/>
              <a:t>+2 = 43 min. (Y:23)</a:t>
            </a:r>
          </a:p>
        </p:txBody>
      </p:sp>
      <p:sp>
        <p:nvSpPr>
          <p:cNvPr id="1603587" name="Rectangle 3"/>
          <p:cNvSpPr>
            <a:spLocks noGrp="1" noRot="1" noChangeAspect="1" noChangeArrowheads="1" noTextEdit="1"/>
          </p:cNvSpPr>
          <p:nvPr>
            <p:ph type="sldImg"/>
          </p:nvPr>
        </p:nvSpPr>
        <p:spPr>
          <a:xfrm>
            <a:off x="1165225" y="588963"/>
            <a:ext cx="4548188" cy="3413125"/>
          </a:xfr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hdr" sz="quarter"/>
          </p:nvPr>
        </p:nvSpPr>
        <p:spPr/>
        <p:txBody>
          <a:bodyPr/>
          <a:lstStyle/>
          <a:p>
            <a:pPr>
              <a:defRPr/>
            </a:pPr>
            <a:r>
              <a:rPr lang="en-AU"/>
              <a:t>Morgan Kaufmann Publishers</a:t>
            </a:r>
          </a:p>
        </p:txBody>
      </p:sp>
      <p:sp>
        <p:nvSpPr>
          <p:cNvPr id="79875" name="Rectangle 3"/>
          <p:cNvSpPr>
            <a:spLocks noGrp="1" noChangeArrowheads="1"/>
          </p:cNvSpPr>
          <p:nvPr>
            <p:ph type="dt" sz="quarter" idx="1"/>
          </p:nvPr>
        </p:nvSpPr>
        <p:spPr/>
        <p:txBody>
          <a:bodyPr/>
          <a:lstStyle/>
          <a:p>
            <a:pPr>
              <a:defRPr/>
            </a:pPr>
            <a:fld id="{61FB6044-2705-714E-931F-05D32290EA68}" type="datetime3">
              <a:rPr lang="en-AU"/>
              <a:pPr>
                <a:defRPr/>
              </a:pPr>
              <a:t>21 October 2015</a:t>
            </a:fld>
            <a:endParaRPr lang="en-AU"/>
          </a:p>
        </p:txBody>
      </p:sp>
      <p:sp>
        <p:nvSpPr>
          <p:cNvPr id="79876" name="Rectangle 6"/>
          <p:cNvSpPr>
            <a:spLocks noGrp="1" noChangeArrowheads="1"/>
          </p:cNvSpPr>
          <p:nvPr>
            <p:ph type="ftr" sz="quarter" idx="4"/>
          </p:nvPr>
        </p:nvSpPr>
        <p:spPr/>
        <p:txBody>
          <a:bodyPr/>
          <a:lstStyle/>
          <a:p>
            <a:pPr>
              <a:defRPr/>
            </a:pPr>
            <a:r>
              <a:rPr lang="en-AU"/>
              <a:t>Chapter 5 — Large and Fast: Exploiting Memory Hierarchy</a:t>
            </a:r>
          </a:p>
        </p:txBody>
      </p:sp>
      <p:sp>
        <p:nvSpPr>
          <p:cNvPr id="79877" name="Rectangle 7"/>
          <p:cNvSpPr>
            <a:spLocks noGrp="1" noChangeArrowheads="1"/>
          </p:cNvSpPr>
          <p:nvPr>
            <p:ph type="sldNum" sz="quarter" idx="5"/>
          </p:nvPr>
        </p:nvSpPr>
        <p:spPr/>
        <p:txBody>
          <a:bodyPr/>
          <a:lstStyle/>
          <a:p>
            <a:pPr>
              <a:defRPr/>
            </a:pPr>
            <a:fld id="{7E85529A-4414-EB42-B8DF-3F843B25EFFD}" type="slidenum">
              <a:rPr lang="en-AU"/>
              <a:pPr>
                <a:defRPr/>
              </a:pPr>
              <a:t>15</a:t>
            </a:fld>
            <a:endParaRPr lang="en-AU"/>
          </a:p>
        </p:txBody>
      </p:sp>
      <p:sp>
        <p:nvSpPr>
          <p:cNvPr id="66566"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66567" name="Rectangle 3"/>
          <p:cNvSpPr>
            <a:spLocks noGrp="1" noChangeArrowheads="1"/>
          </p:cNvSpPr>
          <p:nvPr>
            <p:ph type="body" idx="1"/>
          </p:nvPr>
        </p:nvSpPr>
        <p:spPr bwMode="auto">
          <a:noFill/>
        </p:spPr>
        <p:txBody>
          <a:bodyPr wrap="square" numCol="1" anchor="t" anchorCtr="0" compatLnSpc="1">
            <a:prstTxWarp prst="textNoShape">
              <a:avLst/>
            </a:prstTxWarp>
          </a:bodyPr>
          <a:lstStyle/>
          <a:p>
            <a:endParaRPr lang="en-GB"/>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r>
              <a:rPr lang="en-US"/>
              <a:t>CS252 S05</a:t>
            </a:r>
          </a:p>
        </p:txBody>
      </p:sp>
      <p:sp>
        <p:nvSpPr>
          <p:cNvPr id="7" name="Rectangle 5"/>
          <p:cNvSpPr>
            <a:spLocks noGrp="1" noChangeArrowheads="1"/>
          </p:cNvSpPr>
          <p:nvPr>
            <p:ph type="sldNum" sz="quarter" idx="5"/>
          </p:nvPr>
        </p:nvSpPr>
        <p:spPr>
          <a:ln/>
        </p:spPr>
        <p:txBody>
          <a:bodyPr/>
          <a:lstStyle/>
          <a:p>
            <a:fld id="{05879CAB-0025-594F-A5CE-91DD953A6AA4}" type="slidenum">
              <a:rPr lang="en-US"/>
              <a:pPr/>
              <a:t>17</a:t>
            </a:fld>
            <a:endParaRPr lang="en-US"/>
          </a:p>
        </p:txBody>
      </p:sp>
      <p:sp>
        <p:nvSpPr>
          <p:cNvPr id="1481730" name="Rectangle 2"/>
          <p:cNvSpPr>
            <a:spLocks noGrp="1" noRot="1" noChangeAspect="1" noChangeArrowheads="1" noTextEdit="1"/>
          </p:cNvSpPr>
          <p:nvPr>
            <p:ph type="sldImg"/>
          </p:nvPr>
        </p:nvSpPr>
        <p:spPr bwMode="auto">
          <a:xfrm>
            <a:off x="1144588" y="684213"/>
            <a:ext cx="4570412" cy="3429000"/>
          </a:xfrm>
          <a:prstGeom prst="rect">
            <a:avLst/>
          </a:prstGeom>
          <a:solidFill>
            <a:srgbClr val="FFFFFF"/>
          </a:solidFill>
          <a:ln>
            <a:solidFill>
              <a:srgbClr val="000000"/>
            </a:solidFill>
            <a:miter lim="800000"/>
            <a:headEnd/>
            <a:tailEnd/>
          </a:ln>
        </p:spPr>
      </p:sp>
      <p:sp>
        <p:nvSpPr>
          <p:cNvPr id="1481731" name="Rectangle 3"/>
          <p:cNvSpPr>
            <a:spLocks noGrp="1" noChangeArrowheads="1"/>
          </p:cNvSpPr>
          <p:nvPr>
            <p:ph type="body" idx="1"/>
          </p:nvPr>
        </p:nvSpPr>
        <p:spPr bwMode="auto">
          <a:xfrm>
            <a:off x="916781" y="4343703"/>
            <a:ext cx="5024438" cy="4115405"/>
          </a:xfrm>
          <a:prstGeom prst="rect">
            <a:avLst/>
          </a:prstGeom>
          <a:solidFill>
            <a:srgbClr val="FFFFFF"/>
          </a:solidFill>
          <a:ln>
            <a:solidFill>
              <a:srgbClr val="000000"/>
            </a:solidFill>
            <a:miter lim="800000"/>
            <a:headEnd/>
            <a:tailEnd/>
          </a:ln>
        </p:spPr>
        <p:txBody>
          <a:bodyPr lIns="89935" tIns="44968" rIns="89935" bIns="44968">
            <a:prstTxWarp prst="textNoShape">
              <a:avLst/>
            </a:prstTxWarp>
          </a:bodyPr>
          <a:lstStyle/>
          <a:p>
            <a:r>
              <a:rPr lang="en-US"/>
              <a:t>How are writes to istream handled?</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body" idx="1"/>
          </p:nvPr>
        </p:nvSpPr>
        <p:spPr bwMode="auto">
          <a:xfrm>
            <a:off x="515938" y="4343400"/>
            <a:ext cx="5910262" cy="4114800"/>
          </a:xfrm>
          <a:noFill/>
        </p:spPr>
        <p:txBody>
          <a:bodyPr wrap="square" lIns="90480" tIns="44446" rIns="90480" bIns="44446" numCol="1" anchor="t" anchorCtr="0" compatLnSpc="1">
            <a:prstTxWarp prst="textNoShape">
              <a:avLst/>
            </a:prstTxWarp>
          </a:bodyPr>
          <a:lstStyle/>
          <a:p>
            <a:pPr eaLnBrk="1" hangingPunct="1"/>
            <a:endParaRPr lang="en-US"/>
          </a:p>
          <a:p>
            <a:pPr eaLnBrk="1" hangingPunct="1"/>
            <a:r>
              <a:rPr lang="en-US"/>
              <a:t>No fancy replacement policy is needed for the direct mapped cache. </a:t>
            </a:r>
          </a:p>
          <a:p>
            <a:pPr eaLnBrk="1" hangingPunct="1"/>
            <a:r>
              <a:rPr lang="en-US"/>
              <a:t>As a matter of fact, that is what cause direct mapped trouble to begin with: only one place to go in the cache--causes conflict misses.</a:t>
            </a:r>
          </a:p>
          <a:p>
            <a:pPr eaLnBrk="1" hangingPunct="1"/>
            <a:endParaRPr lang="en-US"/>
          </a:p>
          <a:p>
            <a:pPr eaLnBrk="1" hangingPunct="1"/>
            <a:r>
              <a:rPr lang="en-US"/>
              <a:t>No fancy replacement policy is needed for the direct mapped cache. </a:t>
            </a:r>
          </a:p>
          <a:p>
            <a:pPr eaLnBrk="1" hangingPunct="1"/>
            <a:r>
              <a:rPr lang="en-US"/>
              <a:t>As a matter of fact, that is what cause direct mapped trouble to begin with: only one place to go in the cache--causes conflict misses.</a:t>
            </a:r>
          </a:p>
          <a:p>
            <a:pPr eaLnBrk="1" hangingPunct="1"/>
            <a:endParaRPr lang="en-US"/>
          </a:p>
          <a:p>
            <a:pPr eaLnBrk="1" hangingPunct="1"/>
            <a:r>
              <a:rPr lang="en-US"/>
              <a:t>Besides working at Sun, I also teach people how to fly whenever I have time.</a:t>
            </a:r>
          </a:p>
          <a:p>
            <a:pPr eaLnBrk="1" hangingPunct="1"/>
            <a:r>
              <a:rPr lang="en-US"/>
              <a:t>Statistic have shown that if a pilot crashed after an engine failure, he or she is more likely to get killed in a multi-engine light airplane than a single engine airplane.</a:t>
            </a:r>
          </a:p>
          <a:p>
            <a:pPr eaLnBrk="1" hangingPunct="1"/>
            <a:r>
              <a:rPr lang="en-US"/>
              <a:t>The joke among us flight instructors is that: sure, when the engine quit in a single engine stops, you have one option: sooner or later, you land.  Probably sooner.</a:t>
            </a:r>
          </a:p>
          <a:p>
            <a:pPr eaLnBrk="1" hangingPunct="1"/>
            <a:r>
              <a:rPr lang="en-US"/>
              <a:t>But in a multi-engine airplane with one engine stops, you have a lot of options.  It is the need to make a decision that kills those people.</a:t>
            </a:r>
          </a:p>
          <a:p>
            <a:pPr eaLnBrk="1" hangingPunct="1"/>
            <a:endParaRPr lang="en-US"/>
          </a:p>
        </p:txBody>
      </p:sp>
      <p:sp>
        <p:nvSpPr>
          <p:cNvPr id="57347" name="Rectangle 3"/>
          <p:cNvSpPr>
            <a:spLocks noGrp="1" noRot="1" noChangeAspect="1" noChangeArrowheads="1" noTextEdit="1"/>
          </p:cNvSpPr>
          <p:nvPr>
            <p:ph type="sldImg"/>
          </p:nvPr>
        </p:nvSpPr>
        <p:spPr bwMode="auto">
          <a:xfrm>
            <a:off x="1163638" y="590550"/>
            <a:ext cx="4546600" cy="3411538"/>
          </a:xfrm>
          <a:noFill/>
          <a:ln>
            <a:solidFill>
              <a:srgbClr val="000000"/>
            </a:solidFill>
            <a:miter lim="800000"/>
            <a:headEnd/>
            <a:tailEnd/>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r>
              <a:rPr lang="en-US"/>
              <a:t>CS252 S05</a:t>
            </a:r>
          </a:p>
        </p:txBody>
      </p:sp>
      <p:sp>
        <p:nvSpPr>
          <p:cNvPr id="7" name="Rectangle 5"/>
          <p:cNvSpPr>
            <a:spLocks noGrp="1" noChangeArrowheads="1"/>
          </p:cNvSpPr>
          <p:nvPr>
            <p:ph type="sldNum" sz="quarter" idx="5"/>
          </p:nvPr>
        </p:nvSpPr>
        <p:spPr>
          <a:ln/>
        </p:spPr>
        <p:txBody>
          <a:bodyPr/>
          <a:lstStyle/>
          <a:p>
            <a:fld id="{1B5FE20E-B34E-4C4A-878B-CB575592351B}" type="slidenum">
              <a:rPr lang="en-US"/>
              <a:pPr/>
              <a:t>21</a:t>
            </a:fld>
            <a:endParaRPr lang="en-US"/>
          </a:p>
        </p:txBody>
      </p:sp>
      <p:sp>
        <p:nvSpPr>
          <p:cNvPr id="1562626" name="Rectangle 2"/>
          <p:cNvSpPr>
            <a:spLocks noGrp="1" noRot="1" noChangeAspect="1" noChangeArrowheads="1" noTextEdit="1"/>
          </p:cNvSpPr>
          <p:nvPr>
            <p:ph type="sldImg"/>
          </p:nvPr>
        </p:nvSpPr>
        <p:spPr bwMode="auto">
          <a:xfrm>
            <a:off x="1144588" y="684213"/>
            <a:ext cx="4570412" cy="3429000"/>
          </a:xfrm>
          <a:prstGeom prst="rect">
            <a:avLst/>
          </a:prstGeom>
          <a:solidFill>
            <a:srgbClr val="FFFFFF"/>
          </a:solidFill>
          <a:ln>
            <a:solidFill>
              <a:srgbClr val="000000"/>
            </a:solidFill>
            <a:miter lim="800000"/>
            <a:headEnd/>
            <a:tailEnd/>
          </a:ln>
        </p:spPr>
      </p:sp>
      <p:sp>
        <p:nvSpPr>
          <p:cNvPr id="1562627" name="Rectangle 3"/>
          <p:cNvSpPr>
            <a:spLocks noGrp="1" noChangeArrowheads="1"/>
          </p:cNvSpPr>
          <p:nvPr>
            <p:ph type="body" idx="1"/>
          </p:nvPr>
        </p:nvSpPr>
        <p:spPr bwMode="auto">
          <a:xfrm>
            <a:off x="916781" y="4343703"/>
            <a:ext cx="5024438" cy="4115405"/>
          </a:xfrm>
          <a:prstGeom prst="rect">
            <a:avLst/>
          </a:prstGeom>
          <a:solidFill>
            <a:srgbClr val="FFFFFF"/>
          </a:solidFill>
          <a:ln>
            <a:solidFill>
              <a:srgbClr val="000000"/>
            </a:solidFill>
            <a:miter lim="800000"/>
            <a:headEnd/>
            <a:tailEnd/>
          </a:ln>
        </p:spPr>
        <p:txBody>
          <a:bodyPr lIns="89935" tIns="44968" rIns="89935" bIns="44968">
            <a:prstTxWarp prst="textNoShape">
              <a:avLst/>
            </a:prstTxWarp>
          </a:bodyPr>
          <a:lstStyle/>
          <a:p>
            <a:endParaRPr lang="ko-KR" altLang="en-US">
              <a:ea typeface="AppleMyungjo" charset="-127"/>
              <a:cs typeface="AppleMyungjo" charset="-127"/>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3650" name="Rectangle 2"/>
          <p:cNvSpPr>
            <a:spLocks noGrp="1" noRot="1" noChangeAspect="1" noChangeArrowheads="1" noTextEdit="1"/>
          </p:cNvSpPr>
          <p:nvPr>
            <p:ph type="sldImg"/>
          </p:nvPr>
        </p:nvSpPr>
        <p:spPr bwMode="auto">
          <a:xfrm>
            <a:off x="1162050" y="585788"/>
            <a:ext cx="4554538" cy="3416300"/>
          </a:xfrm>
          <a:prstGeom prst="rect">
            <a:avLst/>
          </a:prstGeom>
          <a:solidFill>
            <a:srgbClr val="FFFFFF"/>
          </a:solidFill>
          <a:ln>
            <a:solidFill>
              <a:srgbClr val="000000"/>
            </a:solidFill>
            <a:miter lim="800000"/>
            <a:headEnd/>
            <a:tailEnd/>
          </a:ln>
        </p:spPr>
      </p:sp>
      <p:sp>
        <p:nvSpPr>
          <p:cNvPr id="2843651" name="Rectangle 3"/>
          <p:cNvSpPr>
            <a:spLocks noGrp="1" noChangeArrowheads="1"/>
          </p:cNvSpPr>
          <p:nvPr>
            <p:ph type="body" idx="1"/>
          </p:nvPr>
        </p:nvSpPr>
        <p:spPr bwMode="auto">
          <a:xfrm>
            <a:off x="516211" y="4344336"/>
            <a:ext cx="5909289" cy="4115112"/>
          </a:xfrm>
          <a:prstGeom prst="rect">
            <a:avLst/>
          </a:prstGeom>
          <a:solidFill>
            <a:srgbClr val="FFFFFF"/>
          </a:solidFill>
          <a:ln>
            <a:solidFill>
              <a:srgbClr val="000000"/>
            </a:solidFill>
            <a:miter lim="800000"/>
            <a:headEnd/>
            <a:tailEnd/>
          </a:ln>
        </p:spPr>
        <p:txBody>
          <a:bodyPr lIns="89567" tIns="44784" rIns="89567" bIns="44784">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hdr" sz="quarter"/>
          </p:nvPr>
        </p:nvSpPr>
        <p:spPr>
          <a:noFill/>
        </p:spPr>
        <p:txBody>
          <a:bodyPr/>
          <a:lstStyle/>
          <a:p>
            <a:r>
              <a:rPr lang="en-AU"/>
              <a:t>Morgan Kaufmann Publishers</a:t>
            </a:r>
          </a:p>
        </p:txBody>
      </p:sp>
      <p:sp>
        <p:nvSpPr>
          <p:cNvPr id="98307" name="Rectangle 3"/>
          <p:cNvSpPr>
            <a:spLocks noGrp="1" noChangeArrowheads="1"/>
          </p:cNvSpPr>
          <p:nvPr>
            <p:ph type="dt" sz="quarter" idx="1"/>
          </p:nvPr>
        </p:nvSpPr>
        <p:spPr>
          <a:noFill/>
        </p:spPr>
        <p:txBody>
          <a:bodyPr/>
          <a:lstStyle/>
          <a:p>
            <a:fld id="{6E03FA73-3DC1-7D44-8893-C01ACF859D6D}" type="datetime3">
              <a:rPr lang="en-AU"/>
              <a:pPr/>
              <a:t>21 October 2015</a:t>
            </a:fld>
            <a:endParaRPr lang="en-AU"/>
          </a:p>
        </p:txBody>
      </p:sp>
      <p:sp>
        <p:nvSpPr>
          <p:cNvPr id="98308" name="Rectangle 6"/>
          <p:cNvSpPr>
            <a:spLocks noGrp="1" noChangeArrowheads="1"/>
          </p:cNvSpPr>
          <p:nvPr>
            <p:ph type="ftr" sz="quarter" idx="4"/>
          </p:nvPr>
        </p:nvSpPr>
        <p:spPr>
          <a:noFill/>
        </p:spPr>
        <p:txBody>
          <a:bodyPr/>
          <a:lstStyle/>
          <a:p>
            <a:r>
              <a:rPr lang="en-AU"/>
              <a:t>Chapter 5 — Large and Fast: Exploiting Memory Hierarchy</a:t>
            </a:r>
          </a:p>
        </p:txBody>
      </p:sp>
      <p:sp>
        <p:nvSpPr>
          <p:cNvPr id="98309" name="Rectangle 7"/>
          <p:cNvSpPr>
            <a:spLocks noGrp="1" noChangeArrowheads="1"/>
          </p:cNvSpPr>
          <p:nvPr>
            <p:ph type="sldNum" sz="quarter" idx="5"/>
          </p:nvPr>
        </p:nvSpPr>
        <p:spPr>
          <a:noFill/>
        </p:spPr>
        <p:txBody>
          <a:bodyPr/>
          <a:lstStyle/>
          <a:p>
            <a:fld id="{B3221591-D3D7-CB41-861C-C798F3F8BDFB}" type="slidenum">
              <a:rPr lang="en-AU"/>
              <a:pPr/>
              <a:t>32</a:t>
            </a:fld>
            <a:endParaRPr lang="en-AU"/>
          </a:p>
        </p:txBody>
      </p:sp>
      <p:sp>
        <p:nvSpPr>
          <p:cNvPr id="98310" name="Rectangle 2"/>
          <p:cNvSpPr>
            <a:spLocks noGrp="1" noRot="1" noChangeAspect="1" noChangeArrowheads="1" noTextEdit="1"/>
          </p:cNvSpPr>
          <p:nvPr>
            <p:ph type="sldImg"/>
          </p:nvPr>
        </p:nvSpPr>
        <p:spPr>
          <a:ln/>
        </p:spPr>
      </p:sp>
      <p:sp>
        <p:nvSpPr>
          <p:cNvPr id="98311" name="Rectangle 3"/>
          <p:cNvSpPr>
            <a:spLocks noGrp="1" noChangeArrowheads="1"/>
          </p:cNvSpPr>
          <p:nvPr>
            <p:ph type="body" idx="1"/>
          </p:nvPr>
        </p:nvSpPr>
        <p:spPr>
          <a:noFill/>
          <a:ln/>
        </p:spPr>
        <p:txBody>
          <a:bodyPr/>
          <a:lstStyle/>
          <a:p>
            <a:endParaRPr lang="en-GB"/>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hdr" sz="quarter"/>
          </p:nvPr>
        </p:nvSpPr>
        <p:spPr>
          <a:noFill/>
        </p:spPr>
        <p:txBody>
          <a:bodyPr/>
          <a:lstStyle/>
          <a:p>
            <a:r>
              <a:rPr lang="en-AU"/>
              <a:t>Morgan Kaufmann Publishers</a:t>
            </a:r>
          </a:p>
        </p:txBody>
      </p:sp>
      <p:sp>
        <p:nvSpPr>
          <p:cNvPr id="98307" name="Rectangle 3"/>
          <p:cNvSpPr>
            <a:spLocks noGrp="1" noChangeArrowheads="1"/>
          </p:cNvSpPr>
          <p:nvPr>
            <p:ph type="dt" sz="quarter" idx="1"/>
          </p:nvPr>
        </p:nvSpPr>
        <p:spPr>
          <a:noFill/>
        </p:spPr>
        <p:txBody>
          <a:bodyPr/>
          <a:lstStyle/>
          <a:p>
            <a:fld id="{6E03FA73-3DC1-7D44-8893-C01ACF859D6D}" type="datetime3">
              <a:rPr lang="en-AU"/>
              <a:pPr/>
              <a:t>21 October 2015</a:t>
            </a:fld>
            <a:endParaRPr lang="en-AU"/>
          </a:p>
        </p:txBody>
      </p:sp>
      <p:sp>
        <p:nvSpPr>
          <p:cNvPr id="98308" name="Rectangle 6"/>
          <p:cNvSpPr>
            <a:spLocks noGrp="1" noChangeArrowheads="1"/>
          </p:cNvSpPr>
          <p:nvPr>
            <p:ph type="ftr" sz="quarter" idx="4"/>
          </p:nvPr>
        </p:nvSpPr>
        <p:spPr>
          <a:noFill/>
        </p:spPr>
        <p:txBody>
          <a:bodyPr/>
          <a:lstStyle/>
          <a:p>
            <a:r>
              <a:rPr lang="en-AU"/>
              <a:t>Chapter 5 — Large and Fast: Exploiting Memory Hierarchy</a:t>
            </a:r>
          </a:p>
        </p:txBody>
      </p:sp>
      <p:sp>
        <p:nvSpPr>
          <p:cNvPr id="98309" name="Rectangle 7"/>
          <p:cNvSpPr>
            <a:spLocks noGrp="1" noChangeArrowheads="1"/>
          </p:cNvSpPr>
          <p:nvPr>
            <p:ph type="sldNum" sz="quarter" idx="5"/>
          </p:nvPr>
        </p:nvSpPr>
        <p:spPr>
          <a:noFill/>
        </p:spPr>
        <p:txBody>
          <a:bodyPr/>
          <a:lstStyle/>
          <a:p>
            <a:fld id="{B3221591-D3D7-CB41-861C-C798F3F8BDFB}" type="slidenum">
              <a:rPr lang="en-AU"/>
              <a:pPr/>
              <a:t>34</a:t>
            </a:fld>
            <a:endParaRPr lang="en-AU"/>
          </a:p>
        </p:txBody>
      </p:sp>
      <p:sp>
        <p:nvSpPr>
          <p:cNvPr id="98310" name="Rectangle 2"/>
          <p:cNvSpPr>
            <a:spLocks noGrp="1" noRot="1" noChangeAspect="1" noChangeArrowheads="1" noTextEdit="1"/>
          </p:cNvSpPr>
          <p:nvPr>
            <p:ph type="sldImg"/>
          </p:nvPr>
        </p:nvSpPr>
        <p:spPr>
          <a:ln/>
        </p:spPr>
      </p:sp>
      <p:sp>
        <p:nvSpPr>
          <p:cNvPr id="98311" name="Rectangle 3"/>
          <p:cNvSpPr>
            <a:spLocks noGrp="1" noChangeArrowheads="1"/>
          </p:cNvSpPr>
          <p:nvPr>
            <p:ph type="body" idx="1"/>
          </p:nvPr>
        </p:nvSpPr>
        <p:spPr>
          <a:noFill/>
          <a:ln/>
        </p:spPr>
        <p:txBody>
          <a:bodyPr/>
          <a:lstStyle/>
          <a:p>
            <a:endParaRPr lang="en-GB"/>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hdr" sz="quarter"/>
          </p:nvPr>
        </p:nvSpPr>
        <p:spPr>
          <a:noFill/>
        </p:spPr>
        <p:txBody>
          <a:bodyPr/>
          <a:lstStyle/>
          <a:p>
            <a:r>
              <a:rPr lang="en-AU"/>
              <a:t>Morgan Kaufmann Publishers</a:t>
            </a:r>
          </a:p>
        </p:txBody>
      </p:sp>
      <p:sp>
        <p:nvSpPr>
          <p:cNvPr id="96259" name="Rectangle 3"/>
          <p:cNvSpPr>
            <a:spLocks noGrp="1" noChangeArrowheads="1"/>
          </p:cNvSpPr>
          <p:nvPr>
            <p:ph type="dt" sz="quarter" idx="1"/>
          </p:nvPr>
        </p:nvSpPr>
        <p:spPr>
          <a:noFill/>
        </p:spPr>
        <p:txBody>
          <a:bodyPr/>
          <a:lstStyle/>
          <a:p>
            <a:fld id="{0F292F83-EC46-0542-AE03-95B887C868F6}" type="datetime3">
              <a:rPr lang="en-AU"/>
              <a:pPr/>
              <a:t>21 October 2015</a:t>
            </a:fld>
            <a:endParaRPr lang="en-AU"/>
          </a:p>
        </p:txBody>
      </p:sp>
      <p:sp>
        <p:nvSpPr>
          <p:cNvPr id="96260" name="Rectangle 6"/>
          <p:cNvSpPr>
            <a:spLocks noGrp="1" noChangeArrowheads="1"/>
          </p:cNvSpPr>
          <p:nvPr>
            <p:ph type="ftr" sz="quarter" idx="4"/>
          </p:nvPr>
        </p:nvSpPr>
        <p:spPr>
          <a:noFill/>
        </p:spPr>
        <p:txBody>
          <a:bodyPr/>
          <a:lstStyle/>
          <a:p>
            <a:r>
              <a:rPr lang="en-AU"/>
              <a:t>Chapter 5 — Large and Fast: Exploiting Memory Hierarchy</a:t>
            </a:r>
          </a:p>
        </p:txBody>
      </p:sp>
      <p:sp>
        <p:nvSpPr>
          <p:cNvPr id="96261" name="Rectangle 7"/>
          <p:cNvSpPr>
            <a:spLocks noGrp="1" noChangeArrowheads="1"/>
          </p:cNvSpPr>
          <p:nvPr>
            <p:ph type="sldNum" sz="quarter" idx="5"/>
          </p:nvPr>
        </p:nvSpPr>
        <p:spPr>
          <a:noFill/>
        </p:spPr>
        <p:txBody>
          <a:bodyPr/>
          <a:lstStyle/>
          <a:p>
            <a:fld id="{226B5ED9-2239-1C4B-B7A8-1684B4CC7362}" type="slidenum">
              <a:rPr lang="en-AU"/>
              <a:pPr/>
              <a:t>35</a:t>
            </a:fld>
            <a:endParaRPr lang="en-AU"/>
          </a:p>
        </p:txBody>
      </p:sp>
      <p:sp>
        <p:nvSpPr>
          <p:cNvPr id="96262" name="Rectangle 2"/>
          <p:cNvSpPr>
            <a:spLocks noGrp="1" noRot="1" noChangeAspect="1" noChangeArrowheads="1" noTextEdit="1"/>
          </p:cNvSpPr>
          <p:nvPr>
            <p:ph type="sldImg"/>
          </p:nvPr>
        </p:nvSpPr>
        <p:spPr>
          <a:ln/>
        </p:spPr>
      </p:sp>
      <p:sp>
        <p:nvSpPr>
          <p:cNvPr id="96263" name="Rectangle 3"/>
          <p:cNvSpPr>
            <a:spLocks noGrp="1" noChangeArrowheads="1"/>
          </p:cNvSpPr>
          <p:nvPr>
            <p:ph type="body" idx="1"/>
          </p:nvPr>
        </p:nvSpPr>
        <p:spPr>
          <a:noFill/>
          <a:ln/>
        </p:spPr>
        <p:txBody>
          <a:bodyPr/>
          <a:lstStyle/>
          <a:p>
            <a:endParaRPr lang="en-GB"/>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hdr" sz="quarter"/>
          </p:nvPr>
        </p:nvSpPr>
        <p:spPr>
          <a:noFill/>
        </p:spPr>
        <p:txBody>
          <a:bodyPr/>
          <a:lstStyle/>
          <a:p>
            <a:r>
              <a:rPr lang="en-AU"/>
              <a:t>Morgan Kaufmann Publishers</a:t>
            </a:r>
          </a:p>
        </p:txBody>
      </p:sp>
      <p:sp>
        <p:nvSpPr>
          <p:cNvPr id="98307" name="Rectangle 3"/>
          <p:cNvSpPr>
            <a:spLocks noGrp="1" noChangeArrowheads="1"/>
          </p:cNvSpPr>
          <p:nvPr>
            <p:ph type="dt" sz="quarter" idx="1"/>
          </p:nvPr>
        </p:nvSpPr>
        <p:spPr>
          <a:noFill/>
        </p:spPr>
        <p:txBody>
          <a:bodyPr/>
          <a:lstStyle/>
          <a:p>
            <a:fld id="{6E03FA73-3DC1-7D44-8893-C01ACF859D6D}" type="datetime3">
              <a:rPr lang="en-AU"/>
              <a:pPr/>
              <a:t>21 October 2015</a:t>
            </a:fld>
            <a:endParaRPr lang="en-AU"/>
          </a:p>
        </p:txBody>
      </p:sp>
      <p:sp>
        <p:nvSpPr>
          <p:cNvPr id="98308" name="Rectangle 6"/>
          <p:cNvSpPr>
            <a:spLocks noGrp="1" noChangeArrowheads="1"/>
          </p:cNvSpPr>
          <p:nvPr>
            <p:ph type="ftr" sz="quarter" idx="4"/>
          </p:nvPr>
        </p:nvSpPr>
        <p:spPr>
          <a:noFill/>
        </p:spPr>
        <p:txBody>
          <a:bodyPr/>
          <a:lstStyle/>
          <a:p>
            <a:r>
              <a:rPr lang="en-AU"/>
              <a:t>Chapter 5 — Large and Fast: Exploiting Memory Hierarchy</a:t>
            </a:r>
          </a:p>
        </p:txBody>
      </p:sp>
      <p:sp>
        <p:nvSpPr>
          <p:cNvPr id="98309" name="Rectangle 7"/>
          <p:cNvSpPr>
            <a:spLocks noGrp="1" noChangeArrowheads="1"/>
          </p:cNvSpPr>
          <p:nvPr>
            <p:ph type="sldNum" sz="quarter" idx="5"/>
          </p:nvPr>
        </p:nvSpPr>
        <p:spPr>
          <a:noFill/>
        </p:spPr>
        <p:txBody>
          <a:bodyPr/>
          <a:lstStyle/>
          <a:p>
            <a:fld id="{B3221591-D3D7-CB41-861C-C798F3F8BDFB}" type="slidenum">
              <a:rPr lang="en-AU"/>
              <a:pPr/>
              <a:t>36</a:t>
            </a:fld>
            <a:endParaRPr lang="en-AU"/>
          </a:p>
        </p:txBody>
      </p:sp>
      <p:sp>
        <p:nvSpPr>
          <p:cNvPr id="98310" name="Rectangle 2"/>
          <p:cNvSpPr>
            <a:spLocks noGrp="1" noRot="1" noChangeAspect="1" noChangeArrowheads="1" noTextEdit="1"/>
          </p:cNvSpPr>
          <p:nvPr>
            <p:ph type="sldImg"/>
          </p:nvPr>
        </p:nvSpPr>
        <p:spPr>
          <a:ln/>
        </p:spPr>
      </p:sp>
      <p:sp>
        <p:nvSpPr>
          <p:cNvPr id="98311" name="Rectangle 3"/>
          <p:cNvSpPr>
            <a:spLocks noGrp="1" noChangeArrowheads="1"/>
          </p:cNvSpPr>
          <p:nvPr>
            <p:ph type="body" idx="1"/>
          </p:nvPr>
        </p:nvSpPr>
        <p:spPr>
          <a:noFill/>
          <a:ln/>
        </p:spPr>
        <p:txBody>
          <a:bodyPr/>
          <a:lstStyle/>
          <a:p>
            <a:endParaRPr lang="en-GB"/>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body" idx="1"/>
          </p:nvPr>
        </p:nvSpPr>
        <p:spPr>
          <a:xfrm>
            <a:off x="516434" y="4342191"/>
            <a:ext cx="5909964" cy="4115405"/>
          </a:xfrm>
          <a:noFill/>
          <a:ln w="9525"/>
        </p:spPr>
        <p:txBody>
          <a:bodyPr lIns="90475" tIns="44444" rIns="90475" bIns="44444"/>
          <a:lstStyle/>
          <a:p>
            <a:endParaRPr lang="en-US"/>
          </a:p>
        </p:txBody>
      </p:sp>
      <p:sp>
        <p:nvSpPr>
          <p:cNvPr id="27651" name="Rectangle 3"/>
          <p:cNvSpPr>
            <a:spLocks noGrp="1" noRot="1" noChangeAspect="1" noChangeArrowheads="1" noTextEdit="1"/>
          </p:cNvSpPr>
          <p:nvPr>
            <p:ph type="sldImg"/>
          </p:nvPr>
        </p:nvSpPr>
        <p:spPr>
          <a:xfrm>
            <a:off x="1158875" y="587375"/>
            <a:ext cx="4552950" cy="3416300"/>
          </a:xfr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body" idx="1"/>
          </p:nvPr>
        </p:nvSpPr>
        <p:spPr bwMode="auto">
          <a:xfrm>
            <a:off x="515938" y="4343400"/>
            <a:ext cx="5910262" cy="4114800"/>
          </a:xfrm>
          <a:noFill/>
        </p:spPr>
        <p:txBody>
          <a:bodyPr wrap="square" lIns="90480" tIns="44446" rIns="90480" bIns="44446" numCol="1" anchor="t" anchorCtr="0" compatLnSpc="1">
            <a:prstTxWarp prst="textNoShape">
              <a:avLst/>
            </a:prstTxWarp>
          </a:bodyPr>
          <a:lstStyle/>
          <a:p>
            <a:pPr eaLnBrk="1" hangingPunct="1"/>
            <a:endParaRPr lang="en-US" dirty="0"/>
          </a:p>
        </p:txBody>
      </p:sp>
      <p:sp>
        <p:nvSpPr>
          <p:cNvPr id="57347" name="Rectangle 3"/>
          <p:cNvSpPr>
            <a:spLocks noGrp="1" noRot="1" noChangeAspect="1" noChangeArrowheads="1" noTextEdit="1"/>
          </p:cNvSpPr>
          <p:nvPr>
            <p:ph type="sldImg"/>
          </p:nvPr>
        </p:nvSpPr>
        <p:spPr bwMode="auto">
          <a:xfrm>
            <a:off x="1163638" y="590550"/>
            <a:ext cx="4546600" cy="3411538"/>
          </a:xfrm>
          <a:noFill/>
          <a:ln>
            <a:solidFill>
              <a:srgbClr val="000000"/>
            </a:solidFill>
            <a:miter lim="800000"/>
            <a:headEnd/>
            <a:tailEnd/>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hdr" sz="quarter"/>
          </p:nvPr>
        </p:nvSpPr>
        <p:spPr/>
        <p:txBody>
          <a:bodyPr/>
          <a:lstStyle/>
          <a:p>
            <a:pPr>
              <a:defRPr/>
            </a:pPr>
            <a:r>
              <a:rPr lang="en-AU"/>
              <a:t>Morgan Kaufmann Publishers</a:t>
            </a:r>
          </a:p>
        </p:txBody>
      </p:sp>
      <p:sp>
        <p:nvSpPr>
          <p:cNvPr id="45059" name="Rectangle 3"/>
          <p:cNvSpPr>
            <a:spLocks noGrp="1" noChangeArrowheads="1"/>
          </p:cNvSpPr>
          <p:nvPr>
            <p:ph type="dt" sz="quarter" idx="1"/>
          </p:nvPr>
        </p:nvSpPr>
        <p:spPr/>
        <p:txBody>
          <a:bodyPr/>
          <a:lstStyle/>
          <a:p>
            <a:pPr>
              <a:defRPr/>
            </a:pPr>
            <a:fld id="{05F688A9-AAC3-8C4D-BE02-C84054AA464D}" type="datetime3">
              <a:rPr lang="en-AU"/>
              <a:pPr>
                <a:defRPr/>
              </a:pPr>
              <a:t>21 October 2015</a:t>
            </a:fld>
            <a:endParaRPr lang="en-AU"/>
          </a:p>
        </p:txBody>
      </p:sp>
      <p:sp>
        <p:nvSpPr>
          <p:cNvPr id="45060" name="Rectangle 6"/>
          <p:cNvSpPr>
            <a:spLocks noGrp="1" noChangeArrowheads="1"/>
          </p:cNvSpPr>
          <p:nvPr>
            <p:ph type="ftr" sz="quarter" idx="4"/>
          </p:nvPr>
        </p:nvSpPr>
        <p:spPr/>
        <p:txBody>
          <a:bodyPr/>
          <a:lstStyle/>
          <a:p>
            <a:pPr>
              <a:defRPr/>
            </a:pPr>
            <a:r>
              <a:rPr lang="en-AU"/>
              <a:t>Chapter 5 — Large and Fast: Exploiting Memory Hierarchy</a:t>
            </a:r>
          </a:p>
        </p:txBody>
      </p:sp>
      <p:sp>
        <p:nvSpPr>
          <p:cNvPr id="45061" name="Rectangle 7"/>
          <p:cNvSpPr>
            <a:spLocks noGrp="1" noChangeArrowheads="1"/>
          </p:cNvSpPr>
          <p:nvPr>
            <p:ph type="sldNum" sz="quarter" idx="5"/>
          </p:nvPr>
        </p:nvSpPr>
        <p:spPr/>
        <p:txBody>
          <a:bodyPr/>
          <a:lstStyle/>
          <a:p>
            <a:pPr>
              <a:defRPr/>
            </a:pPr>
            <a:fld id="{02F9F773-EB27-664D-AF58-7373D027B7B6}" type="slidenum">
              <a:rPr lang="en-AU"/>
              <a:pPr>
                <a:defRPr/>
              </a:pPr>
              <a:t>4</a:t>
            </a:fld>
            <a:endParaRPr lang="en-AU"/>
          </a:p>
        </p:txBody>
      </p:sp>
      <p:sp>
        <p:nvSpPr>
          <p:cNvPr id="52230"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2231" name="Rectangle 3"/>
          <p:cNvSpPr>
            <a:spLocks noGrp="1" noChangeArrowheads="1"/>
          </p:cNvSpPr>
          <p:nvPr>
            <p:ph type="body" idx="1"/>
          </p:nvPr>
        </p:nvSpPr>
        <p:spPr bwMode="auto">
          <a:noFill/>
        </p:spPr>
        <p:txBody>
          <a:bodyPr wrap="square" numCol="1" anchor="t" anchorCtr="0" compatLnSpc="1">
            <a:prstTxWarp prst="textNoShape">
              <a:avLst/>
            </a:prstTxWarp>
          </a:bodyPr>
          <a:lstStyle/>
          <a:p>
            <a:endParaRPr lang="en-GB"/>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r>
              <a:rPr lang="en-US"/>
              <a:t>CS252 S05</a:t>
            </a:r>
          </a:p>
        </p:txBody>
      </p:sp>
      <p:sp>
        <p:nvSpPr>
          <p:cNvPr id="7" name="Rectangle 5"/>
          <p:cNvSpPr>
            <a:spLocks noGrp="1" noChangeArrowheads="1"/>
          </p:cNvSpPr>
          <p:nvPr>
            <p:ph type="sldNum" sz="quarter" idx="5"/>
          </p:nvPr>
        </p:nvSpPr>
        <p:spPr>
          <a:ln/>
        </p:spPr>
        <p:txBody>
          <a:bodyPr/>
          <a:lstStyle/>
          <a:p>
            <a:fld id="{C61F1880-39F3-B849-9762-40EB0B75D7A1}" type="slidenum">
              <a:rPr lang="en-US"/>
              <a:pPr/>
              <a:t>6</a:t>
            </a:fld>
            <a:endParaRPr lang="en-US"/>
          </a:p>
        </p:txBody>
      </p:sp>
      <p:sp>
        <p:nvSpPr>
          <p:cNvPr id="1543170" name="Rectangle 2"/>
          <p:cNvSpPr>
            <a:spLocks noGrp="1" noRot="1" noChangeAspect="1" noChangeArrowheads="1" noTextEdit="1"/>
          </p:cNvSpPr>
          <p:nvPr>
            <p:ph type="sldImg"/>
          </p:nvPr>
        </p:nvSpPr>
        <p:spPr>
          <a:ln/>
        </p:spPr>
      </p:sp>
      <p:sp>
        <p:nvSpPr>
          <p:cNvPr id="15431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AMAT = 1 + 0.02x50 = 2</a:t>
            </a:r>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4275"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a:t>This is called a 4-way set associative cache because there are four cache entries for each cache index.  Essentially, you have four direct mapped cache working in parallel.</a:t>
            </a:r>
          </a:p>
          <a:p>
            <a:pPr eaLnBrk="1" hangingPunct="1">
              <a:spcBef>
                <a:spcPct val="0"/>
              </a:spcBef>
            </a:pPr>
            <a:r>
              <a:rPr lang="en-US"/>
              <a:t>This is how it works: the cache index selects a set from the cache. The four tags in the set are compared in parallel with the upper bits of the memory address.</a:t>
            </a:r>
          </a:p>
          <a:p>
            <a:pPr eaLnBrk="1" hangingPunct="1">
              <a:spcBef>
                <a:spcPct val="0"/>
              </a:spcBef>
            </a:pPr>
            <a:r>
              <a:rPr lang="en-US"/>
              <a:t>If no tags match the incoming address tag, we have a cache miss.</a:t>
            </a:r>
          </a:p>
          <a:p>
            <a:pPr eaLnBrk="1" hangingPunct="1">
              <a:spcBef>
                <a:spcPct val="0"/>
              </a:spcBef>
            </a:pPr>
            <a:r>
              <a:rPr lang="en-US"/>
              <a:t>Otherwise, we have a cache hit and we will select the data from the way where the tag matches occur.</a:t>
            </a:r>
          </a:p>
          <a:p>
            <a:pPr eaLnBrk="1" hangingPunct="1">
              <a:spcBef>
                <a:spcPct val="0"/>
              </a:spcBef>
            </a:pPr>
            <a:r>
              <a:rPr lang="en-US"/>
              <a:t>This is simple enough.  What is its disadvantages?</a:t>
            </a:r>
          </a:p>
          <a:p>
            <a:pPr eaLnBrk="1" hangingPunct="1">
              <a:spcBef>
                <a:spcPct val="0"/>
              </a:spcBef>
            </a:pPr>
            <a:endParaRPr lang="en-US"/>
          </a:p>
          <a:p>
            <a:pPr eaLnBrk="1" hangingPunct="1">
              <a:spcBef>
                <a:spcPct val="0"/>
              </a:spcBef>
            </a:pPr>
            <a:r>
              <a:rPr lang="en-US"/>
              <a:t>+1 = 36 min. (Y:16)</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60419"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a:t>First of all, a N-way set associative cache will need N comparators instead of just one comparator (use the right side of the diagram for direct mapped cache).</a:t>
            </a:r>
          </a:p>
          <a:p>
            <a:pPr eaLnBrk="1" hangingPunct="1">
              <a:spcBef>
                <a:spcPct val="0"/>
              </a:spcBef>
            </a:pPr>
            <a:r>
              <a:rPr lang="en-US"/>
              <a:t>A N-way set associative cache will also be slower than a direct mapped cache because of this extra multiplexer delay.</a:t>
            </a:r>
          </a:p>
          <a:p>
            <a:pPr eaLnBrk="1" hangingPunct="1">
              <a:spcBef>
                <a:spcPct val="0"/>
              </a:spcBef>
            </a:pPr>
            <a:r>
              <a:rPr lang="en-US"/>
              <a:t>Finally, for a N-way set associative cache, the data will be available AFTER the hit/miss signal becomes valid because the hit/mis is needed to control the data MUX.</a:t>
            </a:r>
          </a:p>
          <a:p>
            <a:pPr eaLnBrk="1" hangingPunct="1">
              <a:spcBef>
                <a:spcPct val="0"/>
              </a:spcBef>
            </a:pPr>
            <a:r>
              <a:rPr lang="en-US"/>
              <a:t>For a direct mapped cache, that is everything before the MUX on the right or left side, the cache block will be available BEFORE the hit/miss signal (AND gate output) because the data does not have to go through the comparator.</a:t>
            </a:r>
          </a:p>
          <a:p>
            <a:pPr eaLnBrk="1" hangingPunct="1">
              <a:spcBef>
                <a:spcPct val="0"/>
              </a:spcBef>
            </a:pPr>
            <a:r>
              <a:rPr lang="en-US"/>
              <a:t>This can be an important consideration because the processor can now go ahead and use the data  without  knowing if it is a Hit or Miss.  Just assume it is a hit.</a:t>
            </a:r>
          </a:p>
          <a:p>
            <a:pPr eaLnBrk="1" hangingPunct="1">
              <a:spcBef>
                <a:spcPct val="0"/>
              </a:spcBef>
            </a:pPr>
            <a:r>
              <a:rPr lang="en-US"/>
              <a:t>Since cache hit rate is in the upper 90% range, you will be ahead of the game 90% of the time and for those 10% of the time that you  are wrong,  just make sure you can recover.</a:t>
            </a:r>
          </a:p>
          <a:p>
            <a:pPr eaLnBrk="1" hangingPunct="1">
              <a:spcBef>
                <a:spcPct val="0"/>
              </a:spcBef>
            </a:pPr>
            <a:r>
              <a:rPr lang="en-US"/>
              <a:t>You cannot play this speculation game with a N-way set-associative cache because as I said earlier, the data will not be available to you until the hit/miss signal is valid.</a:t>
            </a:r>
          </a:p>
          <a:p>
            <a:pPr eaLnBrk="1" hangingPunct="1">
              <a:spcBef>
                <a:spcPct val="0"/>
              </a:spcBef>
            </a:pPr>
            <a:endParaRPr lang="en-US"/>
          </a:p>
          <a:p>
            <a:pPr eaLnBrk="1" hangingPunct="1">
              <a:spcBef>
                <a:spcPct val="0"/>
              </a:spcBef>
            </a:pPr>
            <a:r>
              <a:rPr lang="en-US"/>
              <a:t>+2 = 38 min. (Y:18)</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pPr>
              <a:defRPr/>
            </a:pPr>
            <a:fld id="{B15A70A7-E578-1540-8263-E3B3842894D8}" type="slidenum">
              <a:rPr lang="en-US"/>
              <a:pPr>
                <a:defRPr/>
              </a:pPr>
              <a:t>11</a:t>
            </a:fld>
            <a:endParaRPr lang="en-US"/>
          </a:p>
        </p:txBody>
      </p:sp>
      <p:sp>
        <p:nvSpPr>
          <p:cNvPr id="62467" name="Rectangle 2"/>
          <p:cNvSpPr>
            <a:spLocks noGrp="1" noChangeArrowheads="1"/>
          </p:cNvSpPr>
          <p:nvPr>
            <p:ph type="body" idx="1"/>
          </p:nvPr>
        </p:nvSpPr>
        <p:spPr bwMode="auto">
          <a:xfrm>
            <a:off x="914400" y="4343400"/>
            <a:ext cx="5029200" cy="4114800"/>
          </a:xfrm>
          <a:noFill/>
        </p:spPr>
        <p:txBody>
          <a:bodyPr wrap="square" lIns="90462" tIns="44438" rIns="90462" bIns="44438" numCol="1" anchor="t" anchorCtr="0" compatLnSpc="1">
            <a:prstTxWarp prst="textNoShape">
              <a:avLst/>
            </a:prstTxWarp>
          </a:bodyPr>
          <a:lstStyle/>
          <a:p>
            <a:endParaRPr lang="en-US"/>
          </a:p>
        </p:txBody>
      </p:sp>
      <p:sp>
        <p:nvSpPr>
          <p:cNvPr id="62468" name="Rectangle 3"/>
          <p:cNvSpPr>
            <a:spLocks noGrp="1" noRot="1" noChangeAspect="1" noChangeArrowheads="1" noTextEdit="1"/>
          </p:cNvSpPr>
          <p:nvPr>
            <p:ph type="sldImg"/>
          </p:nvPr>
        </p:nvSpPr>
        <p:spPr bwMode="auto">
          <a:noFill/>
          <a:ln w="9525">
            <a:noFill/>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64515"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a:t>As cache sizes grow, the relative improvement from associativity increases only slightly; since the overall miss rate of a larger cache is lower, the opportunity for improving the miss rate decreases and the absolute improvement in miss rate from associativity shrinks significantly.</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rgbClr val="3366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7C9F2B93-4D39-AB48-86A6-B3C6E4B059A0}" type="datetime1">
              <a:rPr lang="en-US" smtClean="0"/>
              <a:t>10/21/15</a:t>
            </a:fld>
            <a:endParaRPr lang="en-US" dirty="0"/>
          </a:p>
        </p:txBody>
      </p:sp>
      <p:sp>
        <p:nvSpPr>
          <p:cNvPr id="5" name="Footer Placeholder 4"/>
          <p:cNvSpPr>
            <a:spLocks noGrp="1"/>
          </p:cNvSpPr>
          <p:nvPr>
            <p:ph type="ftr" sz="quarter" idx="11"/>
          </p:nvPr>
        </p:nvSpPr>
        <p:spPr/>
        <p:txBody>
          <a:bodyPr/>
          <a:lstStyle/>
          <a:p>
            <a:r>
              <a:rPr lang="en-US" dirty="0" smtClean="0"/>
              <a:t>Fall 2013 -- Lecture #22</a:t>
            </a:r>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464DAC1-BE44-B048-9BC1-16DDDA0C8DA7}" type="datetime1">
              <a:rPr lang="en-US" smtClean="0"/>
              <a:t>10/21/15</a:t>
            </a:fld>
            <a:endParaRPr lang="en-US" dirty="0"/>
          </a:p>
        </p:txBody>
      </p:sp>
      <p:sp>
        <p:nvSpPr>
          <p:cNvPr id="5" name="Footer Placeholder 4"/>
          <p:cNvSpPr>
            <a:spLocks noGrp="1"/>
          </p:cNvSpPr>
          <p:nvPr>
            <p:ph type="ftr" sz="quarter" idx="11"/>
          </p:nvPr>
        </p:nvSpPr>
        <p:spPr/>
        <p:txBody>
          <a:bodyPr/>
          <a:lstStyle/>
          <a:p>
            <a:r>
              <a:rPr lang="en-US" dirty="0" smtClean="0"/>
              <a:t>Fall 2013 -- Lecture #22</a:t>
            </a:r>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56EB91-00B7-E545-896B-6413BFF2450C}" type="datetime1">
              <a:rPr lang="en-US" smtClean="0"/>
              <a:t>10/21/15</a:t>
            </a:fld>
            <a:endParaRPr lang="en-US" dirty="0"/>
          </a:p>
        </p:txBody>
      </p:sp>
      <p:sp>
        <p:nvSpPr>
          <p:cNvPr id="5" name="Footer Placeholder 4"/>
          <p:cNvSpPr>
            <a:spLocks noGrp="1"/>
          </p:cNvSpPr>
          <p:nvPr>
            <p:ph type="ftr" sz="quarter" idx="11"/>
          </p:nvPr>
        </p:nvSpPr>
        <p:spPr/>
        <p:txBody>
          <a:bodyPr/>
          <a:lstStyle/>
          <a:p>
            <a:r>
              <a:rPr lang="en-US" dirty="0" smtClean="0"/>
              <a:t>Fall 2013 -- Lecture #22</a:t>
            </a:r>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0" y="152400"/>
            <a:ext cx="5727700" cy="474663"/>
          </a:xfrm>
        </p:spPr>
        <p:txBody>
          <a:bodyPr/>
          <a:lstStyle/>
          <a:p>
            <a:r>
              <a:rPr lang="en-US"/>
              <a:t>Click to edit Master title style</a:t>
            </a:r>
          </a:p>
        </p:txBody>
      </p:sp>
      <p:sp>
        <p:nvSpPr>
          <p:cNvPr id="3" name="Text Placeholder 2"/>
          <p:cNvSpPr>
            <a:spLocks noGrp="1"/>
          </p:cNvSpPr>
          <p:nvPr>
            <p:ph type="body" sz="half" idx="1"/>
          </p:nvPr>
        </p:nvSpPr>
        <p:spPr>
          <a:xfrm>
            <a:off x="685800" y="1143000"/>
            <a:ext cx="3848100" cy="2138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86300" y="1143000"/>
            <a:ext cx="3848100" cy="992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86300" y="2287588"/>
            <a:ext cx="3848100" cy="993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chart">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533400" y="304800"/>
            <a:ext cx="8153400" cy="422275"/>
          </a:xfrm>
        </p:spPr>
        <p:txBody>
          <a:bodyPr/>
          <a:lstStyle/>
          <a:p>
            <a:r>
              <a:rPr lang="en-US" smtClean="0"/>
              <a:t>Click to edit Master title style</a:t>
            </a:r>
            <a:endParaRPr lang="en-US"/>
          </a:p>
        </p:txBody>
      </p:sp>
      <p:sp>
        <p:nvSpPr>
          <p:cNvPr id="3" name="Chart Placeholder 2"/>
          <p:cNvSpPr>
            <a:spLocks noGrp="1"/>
          </p:cNvSpPr>
          <p:nvPr>
            <p:ph type="chart" idx="1"/>
          </p:nvPr>
        </p:nvSpPr>
        <p:spPr>
          <a:xfrm>
            <a:off x="533400" y="914400"/>
            <a:ext cx="8153400" cy="2393950"/>
          </a:xfrm>
        </p:spPr>
        <p:txBody>
          <a:bodyPr/>
          <a:lstStyle/>
          <a:p>
            <a:pPr lvl="0"/>
            <a:endParaRPr lang="en-US" noProof="0" dirty="0" smtClean="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C4C3A35-71AF-2941-8129-F4C060A443F0}" type="datetime1">
              <a:rPr lang="en-US" smtClean="0"/>
              <a:t>10/21/15</a:t>
            </a:fld>
            <a:endParaRPr lang="en-US" dirty="0"/>
          </a:p>
        </p:txBody>
      </p:sp>
      <p:sp>
        <p:nvSpPr>
          <p:cNvPr id="5" name="Footer Placeholder 4"/>
          <p:cNvSpPr>
            <a:spLocks noGrp="1"/>
          </p:cNvSpPr>
          <p:nvPr>
            <p:ph type="ftr" sz="quarter" idx="11"/>
          </p:nvPr>
        </p:nvSpPr>
        <p:spPr/>
        <p:txBody>
          <a:bodyPr/>
          <a:lstStyle/>
          <a:p>
            <a:r>
              <a:rPr lang="en-US" dirty="0" smtClean="0"/>
              <a:t>Fall 2013 -- Lecture #22</a:t>
            </a:r>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E27648B-07AF-6747-B179-2E2C4999D6E7}" type="datetime1">
              <a:rPr lang="en-US" smtClean="0"/>
              <a:t>10/21/15</a:t>
            </a:fld>
            <a:endParaRPr lang="en-US" dirty="0"/>
          </a:p>
        </p:txBody>
      </p:sp>
      <p:sp>
        <p:nvSpPr>
          <p:cNvPr id="5" name="Footer Placeholder 4"/>
          <p:cNvSpPr>
            <a:spLocks noGrp="1"/>
          </p:cNvSpPr>
          <p:nvPr>
            <p:ph type="ftr" sz="quarter" idx="11"/>
          </p:nvPr>
        </p:nvSpPr>
        <p:spPr/>
        <p:txBody>
          <a:bodyPr/>
          <a:lstStyle/>
          <a:p>
            <a:r>
              <a:rPr lang="en-US" dirty="0" smtClean="0"/>
              <a:t>Fall 2013 -- Lecture #22</a:t>
            </a:r>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5BD3C22-1255-7648-9FCD-1C9812662B45}" type="datetime1">
              <a:rPr lang="en-US" smtClean="0"/>
              <a:t>10/21/15</a:t>
            </a:fld>
            <a:endParaRPr lang="en-US" dirty="0"/>
          </a:p>
        </p:txBody>
      </p:sp>
      <p:sp>
        <p:nvSpPr>
          <p:cNvPr id="6" name="Footer Placeholder 5"/>
          <p:cNvSpPr>
            <a:spLocks noGrp="1"/>
          </p:cNvSpPr>
          <p:nvPr>
            <p:ph type="ftr" sz="quarter" idx="11"/>
          </p:nvPr>
        </p:nvSpPr>
        <p:spPr/>
        <p:txBody>
          <a:bodyPr/>
          <a:lstStyle/>
          <a:p>
            <a:r>
              <a:rPr lang="en-US" dirty="0" smtClean="0"/>
              <a:t>Fall 2013 -- Lecture #22</a:t>
            </a:r>
            <a:endParaRPr lang="en-US" dirty="0"/>
          </a:p>
        </p:txBody>
      </p:sp>
      <p:sp>
        <p:nvSpPr>
          <p:cNvPr id="7" name="Slide Number Placeholder 6"/>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08D7FCF-02FA-5E49-AEF6-FB02EB47A452}" type="datetime1">
              <a:rPr lang="en-US" smtClean="0"/>
              <a:t>10/21/15</a:t>
            </a:fld>
            <a:endParaRPr lang="en-US" dirty="0"/>
          </a:p>
        </p:txBody>
      </p:sp>
      <p:sp>
        <p:nvSpPr>
          <p:cNvPr id="8" name="Footer Placeholder 7"/>
          <p:cNvSpPr>
            <a:spLocks noGrp="1"/>
          </p:cNvSpPr>
          <p:nvPr>
            <p:ph type="ftr" sz="quarter" idx="11"/>
          </p:nvPr>
        </p:nvSpPr>
        <p:spPr/>
        <p:txBody>
          <a:bodyPr/>
          <a:lstStyle/>
          <a:p>
            <a:r>
              <a:rPr lang="en-US" dirty="0" smtClean="0"/>
              <a:t>Fall 2013 -- Lecture #22</a:t>
            </a:r>
            <a:endParaRPr lang="en-US" dirty="0"/>
          </a:p>
        </p:txBody>
      </p:sp>
      <p:sp>
        <p:nvSpPr>
          <p:cNvPr id="9" name="Slide Number Placeholder 8"/>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7D5917D-518C-4E4E-82AF-836D19333D3E}" type="datetime1">
              <a:rPr lang="en-US" smtClean="0"/>
              <a:t>10/21/15</a:t>
            </a:fld>
            <a:endParaRPr lang="en-US" dirty="0"/>
          </a:p>
        </p:txBody>
      </p:sp>
      <p:sp>
        <p:nvSpPr>
          <p:cNvPr id="4" name="Footer Placeholder 3"/>
          <p:cNvSpPr>
            <a:spLocks noGrp="1"/>
          </p:cNvSpPr>
          <p:nvPr>
            <p:ph type="ftr" sz="quarter" idx="11"/>
          </p:nvPr>
        </p:nvSpPr>
        <p:spPr/>
        <p:txBody>
          <a:bodyPr/>
          <a:lstStyle/>
          <a:p>
            <a:r>
              <a:rPr lang="en-US" dirty="0" smtClean="0"/>
              <a:t>Fall 2013 -- Lecture #22</a:t>
            </a:r>
            <a:endParaRPr lang="en-US" dirty="0"/>
          </a:p>
        </p:txBody>
      </p:sp>
      <p:sp>
        <p:nvSpPr>
          <p:cNvPr id="5" name="Slide Number Placeholder 4"/>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926585-0EA5-6246-A9FA-8A155AB2F104}" type="datetime1">
              <a:rPr lang="en-US" smtClean="0"/>
              <a:t>10/21/15</a:t>
            </a:fld>
            <a:endParaRPr lang="en-US" dirty="0"/>
          </a:p>
        </p:txBody>
      </p:sp>
      <p:sp>
        <p:nvSpPr>
          <p:cNvPr id="3" name="Footer Placeholder 2"/>
          <p:cNvSpPr>
            <a:spLocks noGrp="1"/>
          </p:cNvSpPr>
          <p:nvPr>
            <p:ph type="ftr" sz="quarter" idx="11"/>
          </p:nvPr>
        </p:nvSpPr>
        <p:spPr/>
        <p:txBody>
          <a:bodyPr/>
          <a:lstStyle/>
          <a:p>
            <a:r>
              <a:rPr lang="en-US" dirty="0" smtClean="0"/>
              <a:t>Fall 2013 -- Lecture #22</a:t>
            </a:r>
            <a:endParaRPr lang="en-US" dirty="0"/>
          </a:p>
        </p:txBody>
      </p:sp>
      <p:sp>
        <p:nvSpPr>
          <p:cNvPr id="4" name="Slide Number Placeholder 3"/>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1CBDE21-E6F4-3449-8B2F-E98949F51F8C}" type="datetime1">
              <a:rPr lang="en-US" smtClean="0"/>
              <a:t>10/21/15</a:t>
            </a:fld>
            <a:endParaRPr lang="en-US" dirty="0"/>
          </a:p>
        </p:txBody>
      </p:sp>
      <p:sp>
        <p:nvSpPr>
          <p:cNvPr id="6" name="Footer Placeholder 5"/>
          <p:cNvSpPr>
            <a:spLocks noGrp="1"/>
          </p:cNvSpPr>
          <p:nvPr>
            <p:ph type="ftr" sz="quarter" idx="11"/>
          </p:nvPr>
        </p:nvSpPr>
        <p:spPr/>
        <p:txBody>
          <a:bodyPr/>
          <a:lstStyle/>
          <a:p>
            <a:r>
              <a:rPr lang="en-US" dirty="0" smtClean="0"/>
              <a:t>Fall 2013 -- Lecture #22</a:t>
            </a:r>
            <a:endParaRPr lang="en-US" dirty="0"/>
          </a:p>
        </p:txBody>
      </p:sp>
      <p:sp>
        <p:nvSpPr>
          <p:cNvPr id="7" name="Slide Number Placeholder 6"/>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9ADCBC0-23F2-5B4E-A135-42DBDAC36DDF}" type="datetime1">
              <a:rPr lang="en-US" smtClean="0"/>
              <a:t>10/21/15</a:t>
            </a:fld>
            <a:endParaRPr lang="en-US" dirty="0"/>
          </a:p>
        </p:txBody>
      </p:sp>
      <p:sp>
        <p:nvSpPr>
          <p:cNvPr id="6" name="Footer Placeholder 5"/>
          <p:cNvSpPr>
            <a:spLocks noGrp="1"/>
          </p:cNvSpPr>
          <p:nvPr>
            <p:ph type="ftr" sz="quarter" idx="11"/>
          </p:nvPr>
        </p:nvSpPr>
        <p:spPr/>
        <p:txBody>
          <a:bodyPr/>
          <a:lstStyle/>
          <a:p>
            <a:r>
              <a:rPr lang="en-US" dirty="0" smtClean="0"/>
              <a:t>Fall 2013 -- Lecture #22</a:t>
            </a:r>
            <a:endParaRPr lang="en-US" dirty="0"/>
          </a:p>
        </p:txBody>
      </p:sp>
      <p:sp>
        <p:nvSpPr>
          <p:cNvPr id="7" name="Slide Number Placeholder 6"/>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EEFAF7-0BD5-5D48-8229-9FA0350637FF}" type="datetime1">
              <a:rPr lang="en-US" smtClean="0"/>
              <a:t>10/21/15</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Fall 2013 -- Lecture #22</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C63E4C-4642-794D-A2FD-70F6B81535F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timing>
    <p:tnLst>
      <p:par>
        <p:cTn xmlns:p14="http://schemas.microsoft.com/office/powerpoint/2010/main" id="1" dur="indefinite" restart="never" nodeType="tmRoot"/>
      </p:par>
    </p:tnLst>
  </p:timing>
  <p:hf hdr="0"/>
  <p:txStyles>
    <p:titleStyle>
      <a:lvl1pPr algn="ctr" defTabSz="457200" rtl="0" eaLnBrk="1" latinLnBrk="0" hangingPunct="1">
        <a:spcBef>
          <a:spcPct val="0"/>
        </a:spcBef>
        <a:buNone/>
        <a:defRPr sz="4400" kern="1200">
          <a:solidFill>
            <a:srgbClr val="FF0000"/>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4" Type="http://schemas.openxmlformats.org/officeDocument/2006/relationships/image" Target="../media/image2.png"/><Relationship Id="rId5" Type="http://schemas.openxmlformats.org/officeDocument/2006/relationships/oleObject" Target="../embeddings/oleObject1.bin"/><Relationship Id="rId6" Type="http://schemas.openxmlformats.org/officeDocument/2006/relationships/image" Target="../media/image1.png"/><Relationship Id="rId7" Type="http://schemas.openxmlformats.org/officeDocument/2006/relationships/image" Target="../media/image3.jpeg"/><Relationship Id="rId8" Type="http://schemas.openxmlformats.org/officeDocument/2006/relationships/image" Target="../media/image4.png"/><Relationship Id="rId9" Type="http://schemas.openxmlformats.org/officeDocument/2006/relationships/image" Target="../media/image5.png"/><Relationship Id="rId1" Type="http://schemas.openxmlformats.org/officeDocument/2006/relationships/vmlDrawing" Target="../drawings/vmlDrawing1.vml"/><Relationship Id="rId2"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1" Type="http://schemas.openxmlformats.org/officeDocument/2006/relationships/slideLayout" Target="../slideLayouts/slideLayout6.xml"/><Relationship Id="rId2" Type="http://schemas.openxmlformats.org/officeDocument/2006/relationships/image" Target="../media/image9.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3.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4.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6.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70467" y="1503891"/>
            <a:ext cx="7772400" cy="1470025"/>
          </a:xfrm>
        </p:spPr>
        <p:txBody>
          <a:bodyPr>
            <a:normAutofit fontScale="90000"/>
          </a:bodyPr>
          <a:lstStyle/>
          <a:p>
            <a:pPr eaLnBrk="1" hangingPunct="1">
              <a:defRPr/>
            </a:pPr>
            <a:r>
              <a:rPr lang="en-US" sz="4000" dirty="0">
                <a:latin typeface="Calibri" charset="0"/>
                <a:ea typeface="ＭＳ Ｐゴシック" charset="0"/>
                <a:cs typeface="ＭＳ Ｐゴシック" charset="0"/>
              </a:rPr>
              <a:t>CS 61C: Great Ideas in Computer Architecture (Machine Structures)</a:t>
            </a:r>
            <a:br>
              <a:rPr lang="en-US" sz="4000" dirty="0">
                <a:latin typeface="Calibri" charset="0"/>
                <a:ea typeface="ＭＳ Ｐゴシック" charset="0"/>
                <a:cs typeface="ＭＳ Ｐゴシック" charset="0"/>
              </a:rPr>
            </a:br>
            <a:r>
              <a:rPr lang="en-US" sz="4000" dirty="0" smtClean="0">
                <a:latin typeface="Calibri" charset="0"/>
                <a:ea typeface="ＭＳ Ｐゴシック" charset="0"/>
                <a:cs typeface="ＭＳ Ｐゴシック" charset="0"/>
              </a:rPr>
              <a:t>Caches Part 3</a:t>
            </a:r>
            <a:endParaRPr lang="en-US" sz="4000" i="1" dirty="0">
              <a:latin typeface="Calibri" charset="0"/>
              <a:ea typeface="ＭＳ Ｐゴシック" charset="0"/>
              <a:cs typeface="ＭＳ Ｐゴシック" charset="0"/>
            </a:endParaRPr>
          </a:p>
        </p:txBody>
      </p:sp>
      <p:sp>
        <p:nvSpPr>
          <p:cNvPr id="3" name="Subtitle 2"/>
          <p:cNvSpPr>
            <a:spLocks noGrp="1"/>
          </p:cNvSpPr>
          <p:nvPr>
            <p:ph type="subTitle" idx="1"/>
          </p:nvPr>
        </p:nvSpPr>
        <p:spPr>
          <a:xfrm>
            <a:off x="522571" y="3886200"/>
            <a:ext cx="8098858" cy="1752600"/>
          </a:xfrm>
        </p:spPr>
        <p:txBody>
          <a:bodyPr rtlCol="0">
            <a:normAutofit/>
          </a:bodyPr>
          <a:lstStyle/>
          <a:p>
            <a:r>
              <a:rPr lang="en-US" dirty="0"/>
              <a:t>Instructors:</a:t>
            </a:r>
          </a:p>
          <a:p>
            <a:r>
              <a:rPr lang="en-US" dirty="0" smtClean="0"/>
              <a:t>John </a:t>
            </a:r>
            <a:r>
              <a:rPr lang="en-US" dirty="0" err="1" smtClean="0"/>
              <a:t>Wawrzynek</a:t>
            </a:r>
            <a:r>
              <a:rPr lang="en-US" dirty="0" smtClean="0"/>
              <a:t> &amp; </a:t>
            </a:r>
            <a:r>
              <a:rPr lang="en-US" dirty="0"/>
              <a:t>Vladimir </a:t>
            </a:r>
            <a:r>
              <a:rPr lang="en-US" dirty="0" err="1"/>
              <a:t>Stojanovic</a:t>
            </a:r>
            <a:endParaRPr lang="en-US" dirty="0"/>
          </a:p>
          <a:p>
            <a:pPr eaLnBrk="1" fontAlgn="auto" hangingPunct="1">
              <a:spcAft>
                <a:spcPts val="0"/>
              </a:spcAft>
              <a:buFont typeface="Arial"/>
              <a:buNone/>
              <a:defRPr/>
            </a:pPr>
            <a:r>
              <a:rPr lang="en-US" dirty="0" smtClean="0">
                <a:ea typeface="+mn-ea"/>
                <a:cs typeface="+mn-cs"/>
              </a:rPr>
              <a:t>http://</a:t>
            </a:r>
            <a:r>
              <a:rPr lang="en-US" dirty="0" err="1" smtClean="0">
                <a:ea typeface="+mn-ea"/>
                <a:cs typeface="+mn-cs"/>
              </a:rPr>
              <a:t>inst.eecs.berkeley.edu</a:t>
            </a:r>
            <a:r>
              <a:rPr lang="en-US" dirty="0" smtClean="0">
                <a:ea typeface="+mn-ea"/>
                <a:cs typeface="+mn-cs"/>
              </a:rPr>
              <a:t>/~cs61c/</a:t>
            </a:r>
          </a:p>
        </p:txBody>
      </p:sp>
    </p:spTree>
    <p:extLst>
      <p:ext uri="{BB962C8B-B14F-4D97-AF65-F5344CB8AC3E}">
        <p14:creationId xmlns:p14="http://schemas.microsoft.com/office/powerpoint/2010/main" val="262215527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lstStyle/>
          <a:p>
            <a:pPr eaLnBrk="1" hangingPunct="1"/>
            <a:r>
              <a:rPr lang="en-US" dirty="0" smtClean="0"/>
              <a:t>Costs of Set-Associative Caches</a:t>
            </a:r>
          </a:p>
        </p:txBody>
      </p:sp>
      <p:sp>
        <p:nvSpPr>
          <p:cNvPr id="1695747" name="Rectangle 3"/>
          <p:cNvSpPr>
            <a:spLocks noGrp="1" noChangeArrowheads="1"/>
          </p:cNvSpPr>
          <p:nvPr>
            <p:ph type="body" idx="1"/>
          </p:nvPr>
        </p:nvSpPr>
        <p:spPr>
          <a:xfrm>
            <a:off x="457200" y="1307888"/>
            <a:ext cx="8229600" cy="4840751"/>
          </a:xfrm>
        </p:spPr>
        <p:txBody>
          <a:bodyPr>
            <a:normAutofit/>
          </a:bodyPr>
          <a:lstStyle/>
          <a:p>
            <a:pPr eaLnBrk="1" hangingPunct="1">
              <a:lnSpc>
                <a:spcPct val="85000"/>
              </a:lnSpc>
              <a:spcBef>
                <a:spcPct val="0"/>
              </a:spcBef>
            </a:pPr>
            <a:r>
              <a:rPr lang="en-US" sz="2800" dirty="0" smtClean="0"/>
              <a:t>N-way set-associative cache costs</a:t>
            </a:r>
          </a:p>
          <a:p>
            <a:pPr lvl="1" eaLnBrk="1" hangingPunct="1">
              <a:lnSpc>
                <a:spcPct val="85000"/>
              </a:lnSpc>
              <a:spcBef>
                <a:spcPct val="0"/>
              </a:spcBef>
            </a:pPr>
            <a:r>
              <a:rPr lang="en-US" sz="2400" dirty="0" smtClean="0"/>
              <a:t>N comparators (delay and area)</a:t>
            </a:r>
          </a:p>
          <a:p>
            <a:pPr lvl="1" eaLnBrk="1" hangingPunct="1">
              <a:lnSpc>
                <a:spcPct val="85000"/>
              </a:lnSpc>
              <a:spcBef>
                <a:spcPct val="0"/>
              </a:spcBef>
            </a:pPr>
            <a:r>
              <a:rPr lang="en-US" sz="2400" dirty="0" smtClean="0"/>
              <a:t>MUX delay (set selection) before data is available</a:t>
            </a:r>
          </a:p>
          <a:p>
            <a:pPr lvl="1" eaLnBrk="1" hangingPunct="1">
              <a:lnSpc>
                <a:spcPct val="85000"/>
              </a:lnSpc>
              <a:spcBef>
                <a:spcPct val="0"/>
              </a:spcBef>
            </a:pPr>
            <a:r>
              <a:rPr lang="en-US" sz="2400" dirty="0" smtClean="0"/>
              <a:t>Data available after set selection (and Hit/Miss decision).   DM $: block is available before the Hit/Miss decision</a:t>
            </a:r>
          </a:p>
          <a:p>
            <a:pPr lvl="2" eaLnBrk="1" hangingPunct="1">
              <a:lnSpc>
                <a:spcPct val="85000"/>
              </a:lnSpc>
              <a:spcBef>
                <a:spcPct val="0"/>
              </a:spcBef>
            </a:pPr>
            <a:r>
              <a:rPr lang="en-US" sz="2000" dirty="0" smtClean="0"/>
              <a:t>In Set-Associative, not possible to just assume a hit and continue and recover later if it was a miss</a:t>
            </a:r>
          </a:p>
          <a:p>
            <a:pPr eaLnBrk="1" hangingPunct="1">
              <a:lnSpc>
                <a:spcPct val="85000"/>
              </a:lnSpc>
              <a:spcBef>
                <a:spcPct val="0"/>
              </a:spcBef>
            </a:pPr>
            <a:r>
              <a:rPr lang="en-US" sz="2800" dirty="0" smtClean="0"/>
              <a:t>When miss occurs, which way’s block selected for replacement?</a:t>
            </a:r>
          </a:p>
          <a:p>
            <a:pPr lvl="1" eaLnBrk="1" hangingPunct="1">
              <a:lnSpc>
                <a:spcPct val="85000"/>
              </a:lnSpc>
              <a:spcBef>
                <a:spcPct val="0"/>
              </a:spcBef>
              <a:buClr>
                <a:schemeClr val="tx1"/>
              </a:buClr>
            </a:pPr>
            <a:r>
              <a:rPr lang="en-US" sz="2400" dirty="0" smtClean="0">
                <a:solidFill>
                  <a:srgbClr val="FF0000"/>
                </a:solidFill>
              </a:rPr>
              <a:t>Least Recently Used </a:t>
            </a:r>
            <a:r>
              <a:rPr lang="en-US" sz="2400" dirty="0" smtClean="0"/>
              <a:t>(LRU): one that has been unused the longest (principle of temporal locality)</a:t>
            </a:r>
          </a:p>
          <a:p>
            <a:pPr lvl="2" eaLnBrk="1" hangingPunct="1">
              <a:lnSpc>
                <a:spcPct val="85000"/>
              </a:lnSpc>
              <a:spcBef>
                <a:spcPct val="0"/>
              </a:spcBef>
            </a:pPr>
            <a:r>
              <a:rPr lang="en-US" sz="2000" dirty="0" smtClean="0"/>
              <a:t>Must track when each way’s block was used relative to other blocks in the set</a:t>
            </a:r>
          </a:p>
          <a:p>
            <a:pPr lvl="2" eaLnBrk="1" hangingPunct="1">
              <a:lnSpc>
                <a:spcPct val="85000"/>
              </a:lnSpc>
              <a:spcBef>
                <a:spcPct val="0"/>
              </a:spcBef>
            </a:pPr>
            <a:r>
              <a:rPr lang="en-US" sz="2000" dirty="0" smtClean="0"/>
              <a:t>For 2-way SA $, one bit per set → set to 1 when a block is referenced; reset the other way’s bit (i.e., “last used”)</a:t>
            </a:r>
          </a:p>
        </p:txBody>
      </p:sp>
      <p:sp>
        <p:nvSpPr>
          <p:cNvPr id="8" name="Slide Number Placeholder 7"/>
          <p:cNvSpPr>
            <a:spLocks noGrp="1"/>
          </p:cNvSpPr>
          <p:nvPr>
            <p:ph type="sldNum" sz="quarter" idx="12"/>
          </p:nvPr>
        </p:nvSpPr>
        <p:spPr/>
        <p:txBody>
          <a:bodyPr/>
          <a:lstStyle/>
          <a:p>
            <a:fld id="{3CC63E4C-4642-794D-A2FD-70F6B81535F5}" type="slidenum">
              <a:rPr lang="en-US" smtClean="0"/>
              <a:pPr/>
              <a:t>10</a:t>
            </a:fld>
            <a:endParaRPr lang="en-US" dirty="0"/>
          </a:p>
        </p:txBody>
      </p:sp>
    </p:spTree>
    <p:extLst>
      <p:ext uri="{BB962C8B-B14F-4D97-AF65-F5344CB8AC3E}">
        <p14:creationId xmlns:p14="http://schemas.microsoft.com/office/powerpoint/2010/main" val="96410489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9574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9574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9574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9574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9574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95747">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95747">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95747">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9574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574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14"/>
          <p:cNvSpPr>
            <a:spLocks noGrp="1" noChangeArrowheads="1"/>
          </p:cNvSpPr>
          <p:nvPr>
            <p:ph type="title"/>
          </p:nvPr>
        </p:nvSpPr>
        <p:spPr>
          <a:xfrm>
            <a:off x="457200" y="274638"/>
            <a:ext cx="8229600" cy="741362"/>
          </a:xfrm>
        </p:spPr>
        <p:txBody>
          <a:bodyPr>
            <a:normAutofit fontScale="90000"/>
          </a:bodyPr>
          <a:lstStyle/>
          <a:p>
            <a:r>
              <a:rPr lang="en-US" dirty="0" smtClean="0"/>
              <a:t>Cache Replacement Policies</a:t>
            </a:r>
          </a:p>
        </p:txBody>
      </p:sp>
      <p:sp>
        <p:nvSpPr>
          <p:cNvPr id="1093647" name="Rectangle 15"/>
          <p:cNvSpPr>
            <a:spLocks noGrp="1" noChangeArrowheads="1"/>
          </p:cNvSpPr>
          <p:nvPr>
            <p:ph type="body" idx="1"/>
          </p:nvPr>
        </p:nvSpPr>
        <p:spPr>
          <a:xfrm>
            <a:off x="457200" y="1092200"/>
            <a:ext cx="8229600" cy="4525963"/>
          </a:xfrm>
        </p:spPr>
        <p:txBody>
          <a:bodyPr>
            <a:normAutofit fontScale="70000" lnSpcReduction="20000"/>
          </a:bodyPr>
          <a:lstStyle/>
          <a:p>
            <a:pPr>
              <a:defRPr/>
            </a:pPr>
            <a:r>
              <a:rPr lang="en-US" dirty="0" smtClean="0"/>
              <a:t>Random Replacement</a:t>
            </a:r>
          </a:p>
          <a:p>
            <a:pPr lvl="1">
              <a:defRPr/>
            </a:pPr>
            <a:r>
              <a:rPr lang="en-US" dirty="0" smtClean="0"/>
              <a:t>Hardware randomly selects a cache evict</a:t>
            </a:r>
          </a:p>
          <a:p>
            <a:pPr>
              <a:defRPr/>
            </a:pPr>
            <a:r>
              <a:rPr lang="en-US" dirty="0" smtClean="0"/>
              <a:t>Least-Recently Used</a:t>
            </a:r>
          </a:p>
          <a:p>
            <a:pPr lvl="1">
              <a:defRPr/>
            </a:pPr>
            <a:r>
              <a:rPr lang="en-US" dirty="0" smtClean="0"/>
              <a:t>Hardware keeps track of access history</a:t>
            </a:r>
          </a:p>
          <a:p>
            <a:pPr lvl="1">
              <a:defRPr/>
            </a:pPr>
            <a:r>
              <a:rPr lang="en-US" dirty="0" smtClean="0"/>
              <a:t>Replace the entry that has not been used for the longest time</a:t>
            </a:r>
          </a:p>
          <a:p>
            <a:pPr lvl="1">
              <a:defRPr/>
            </a:pPr>
            <a:r>
              <a:rPr lang="en-US" dirty="0" smtClean="0"/>
              <a:t>For 2-way set-associative cache, need one bit for LRU replacement</a:t>
            </a:r>
          </a:p>
          <a:p>
            <a:pPr>
              <a:defRPr/>
            </a:pPr>
            <a:r>
              <a:rPr lang="en-US" dirty="0" smtClean="0"/>
              <a:t>Example of a Simple “Pseudo” LRU Implementation</a:t>
            </a:r>
          </a:p>
          <a:p>
            <a:pPr lvl="1">
              <a:defRPr/>
            </a:pPr>
            <a:r>
              <a:rPr lang="en-US" dirty="0" smtClean="0"/>
              <a:t>Assume 64 Fully Associative entries</a:t>
            </a:r>
          </a:p>
          <a:p>
            <a:pPr lvl="1">
              <a:defRPr/>
            </a:pPr>
            <a:r>
              <a:rPr lang="en-US" dirty="0" smtClean="0"/>
              <a:t>Hardware replacement pointer points to one cache entry</a:t>
            </a:r>
          </a:p>
          <a:p>
            <a:pPr lvl="1">
              <a:defRPr/>
            </a:pPr>
            <a:r>
              <a:rPr lang="en-US" dirty="0" smtClean="0"/>
              <a:t>Whenever access is made to the entry the pointer points to:</a:t>
            </a:r>
          </a:p>
          <a:p>
            <a:pPr lvl="2">
              <a:defRPr/>
            </a:pPr>
            <a:r>
              <a:rPr lang="en-US" dirty="0" smtClean="0"/>
              <a:t>Move the pointer to the next entry</a:t>
            </a:r>
          </a:p>
          <a:p>
            <a:pPr lvl="1">
              <a:defRPr/>
            </a:pPr>
            <a:r>
              <a:rPr lang="en-US" dirty="0" smtClean="0"/>
              <a:t>Otherwise: do not move the pointer</a:t>
            </a:r>
          </a:p>
          <a:p>
            <a:pPr lvl="1">
              <a:defRPr/>
            </a:pPr>
            <a:r>
              <a:rPr lang="en-US" dirty="0" smtClean="0"/>
              <a:t>(example of “not-most-recently used” replacement policy)</a:t>
            </a:r>
            <a:endParaRPr lang="en-US" dirty="0"/>
          </a:p>
        </p:txBody>
      </p:sp>
      <p:grpSp>
        <p:nvGrpSpPr>
          <p:cNvPr id="2" name="Group 2"/>
          <p:cNvGrpSpPr>
            <a:grpSpLocks/>
          </p:cNvGrpSpPr>
          <p:nvPr/>
        </p:nvGrpSpPr>
        <p:grpSpPr bwMode="auto">
          <a:xfrm>
            <a:off x="5272088" y="5324475"/>
            <a:ext cx="2979737" cy="1479550"/>
            <a:chOff x="3395" y="3116"/>
            <a:chExt cx="1877" cy="932"/>
          </a:xfrm>
        </p:grpSpPr>
        <p:sp>
          <p:nvSpPr>
            <p:cNvPr id="1093635" name="Rectangle 3"/>
            <p:cNvSpPr>
              <a:spLocks noChangeArrowheads="1"/>
            </p:cNvSpPr>
            <p:nvPr/>
          </p:nvSpPr>
          <p:spPr bwMode="auto">
            <a:xfrm>
              <a:off x="4376" y="3128"/>
              <a:ext cx="896" cy="896"/>
            </a:xfrm>
            <a:prstGeom prst="rect">
              <a:avLst/>
            </a:prstGeom>
            <a:noFill/>
            <a:ln w="25400">
              <a:solidFill>
                <a:schemeClr val="tx1"/>
              </a:solidFill>
              <a:miter lim="800000"/>
              <a:headEnd/>
              <a:tailEnd/>
            </a:ln>
            <a:effectLst/>
          </p:spPr>
          <p:txBody>
            <a:bodyPr wrap="none" anchor="ctr">
              <a:prstTxWarp prst="textNoShape">
                <a:avLst/>
              </a:prstTxWarp>
            </a:bodyPr>
            <a:lstStyle/>
            <a:p>
              <a:pPr>
                <a:defRPr/>
              </a:pPr>
              <a:endParaRPr lang="en-US">
                <a:latin typeface="+mn-lt"/>
              </a:endParaRPr>
            </a:p>
          </p:txBody>
        </p:sp>
        <p:sp>
          <p:nvSpPr>
            <p:cNvPr id="1093636" name="Line 4"/>
            <p:cNvSpPr>
              <a:spLocks noChangeShapeType="1"/>
            </p:cNvSpPr>
            <p:nvPr/>
          </p:nvSpPr>
          <p:spPr bwMode="auto">
            <a:xfrm>
              <a:off x="4376" y="3312"/>
              <a:ext cx="896" cy="0"/>
            </a:xfrm>
            <a:prstGeom prst="line">
              <a:avLst/>
            </a:prstGeom>
            <a:noFill/>
            <a:ln w="25400">
              <a:solidFill>
                <a:schemeClr val="tx1"/>
              </a:solidFill>
              <a:round/>
              <a:headEnd/>
              <a:tailEnd/>
            </a:ln>
            <a:effectLst/>
          </p:spPr>
          <p:txBody>
            <a:bodyPr wrap="none" anchor="ctr">
              <a:prstTxWarp prst="textNoShape">
                <a:avLst/>
              </a:prstTxWarp>
            </a:bodyPr>
            <a:lstStyle/>
            <a:p>
              <a:pPr>
                <a:defRPr/>
              </a:pPr>
              <a:endParaRPr lang="en-US">
                <a:latin typeface="+mn-lt"/>
              </a:endParaRPr>
            </a:p>
          </p:txBody>
        </p:sp>
        <p:sp>
          <p:nvSpPr>
            <p:cNvPr id="1093637" name="Line 5"/>
            <p:cNvSpPr>
              <a:spLocks noChangeShapeType="1"/>
            </p:cNvSpPr>
            <p:nvPr/>
          </p:nvSpPr>
          <p:spPr bwMode="auto">
            <a:xfrm>
              <a:off x="4376" y="3504"/>
              <a:ext cx="896" cy="0"/>
            </a:xfrm>
            <a:prstGeom prst="line">
              <a:avLst/>
            </a:prstGeom>
            <a:noFill/>
            <a:ln w="25400">
              <a:solidFill>
                <a:schemeClr val="tx1"/>
              </a:solidFill>
              <a:round/>
              <a:headEnd/>
              <a:tailEnd/>
            </a:ln>
            <a:effectLst/>
          </p:spPr>
          <p:txBody>
            <a:bodyPr wrap="none" anchor="ctr">
              <a:prstTxWarp prst="textNoShape">
                <a:avLst/>
              </a:prstTxWarp>
            </a:bodyPr>
            <a:lstStyle/>
            <a:p>
              <a:pPr>
                <a:defRPr/>
              </a:pPr>
              <a:endParaRPr lang="en-US">
                <a:latin typeface="+mn-lt"/>
              </a:endParaRPr>
            </a:p>
          </p:txBody>
        </p:sp>
        <p:sp>
          <p:nvSpPr>
            <p:cNvPr id="1093638" name="Line 6"/>
            <p:cNvSpPr>
              <a:spLocks noChangeShapeType="1"/>
            </p:cNvSpPr>
            <p:nvPr/>
          </p:nvSpPr>
          <p:spPr bwMode="auto">
            <a:xfrm>
              <a:off x="4376" y="3840"/>
              <a:ext cx="896" cy="0"/>
            </a:xfrm>
            <a:prstGeom prst="line">
              <a:avLst/>
            </a:prstGeom>
            <a:noFill/>
            <a:ln w="25400">
              <a:solidFill>
                <a:schemeClr val="tx1"/>
              </a:solidFill>
              <a:round/>
              <a:headEnd/>
              <a:tailEnd/>
            </a:ln>
            <a:effectLst/>
          </p:spPr>
          <p:txBody>
            <a:bodyPr wrap="none" anchor="ctr">
              <a:prstTxWarp prst="textNoShape">
                <a:avLst/>
              </a:prstTxWarp>
            </a:bodyPr>
            <a:lstStyle/>
            <a:p>
              <a:pPr>
                <a:defRPr/>
              </a:pPr>
              <a:endParaRPr lang="en-US">
                <a:latin typeface="+mn-lt"/>
              </a:endParaRPr>
            </a:p>
          </p:txBody>
        </p:sp>
        <p:sp>
          <p:nvSpPr>
            <p:cNvPr id="1093639" name="Rectangle 7"/>
            <p:cNvSpPr>
              <a:spLocks noChangeArrowheads="1"/>
            </p:cNvSpPr>
            <p:nvPr/>
          </p:nvSpPr>
          <p:spPr bwMode="auto">
            <a:xfrm>
              <a:off x="4739" y="3491"/>
              <a:ext cx="169" cy="289"/>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2400" b="1">
                  <a:latin typeface="+mn-lt"/>
                </a:rPr>
                <a:t>:</a:t>
              </a:r>
            </a:p>
          </p:txBody>
        </p:sp>
        <p:sp>
          <p:nvSpPr>
            <p:cNvPr id="1093640" name="Rectangle 8"/>
            <p:cNvSpPr>
              <a:spLocks noChangeArrowheads="1"/>
            </p:cNvSpPr>
            <p:nvPr/>
          </p:nvSpPr>
          <p:spPr bwMode="auto">
            <a:xfrm>
              <a:off x="4547" y="3116"/>
              <a:ext cx="496"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1600" b="1" dirty="0">
                  <a:latin typeface="+mn-lt"/>
                </a:rPr>
                <a:t>Entry 0</a:t>
              </a:r>
            </a:p>
          </p:txBody>
        </p:sp>
        <p:sp>
          <p:nvSpPr>
            <p:cNvPr id="1093641" name="Rectangle 9"/>
            <p:cNvSpPr>
              <a:spLocks noChangeArrowheads="1"/>
            </p:cNvSpPr>
            <p:nvPr/>
          </p:nvSpPr>
          <p:spPr bwMode="auto">
            <a:xfrm>
              <a:off x="4547" y="3308"/>
              <a:ext cx="494"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1600" b="1">
                  <a:latin typeface="+mn-lt"/>
                </a:rPr>
                <a:t>Entry 1</a:t>
              </a:r>
            </a:p>
          </p:txBody>
        </p:sp>
        <p:sp>
          <p:nvSpPr>
            <p:cNvPr id="1093642" name="Rectangle 10"/>
            <p:cNvSpPr>
              <a:spLocks noChangeArrowheads="1"/>
            </p:cNvSpPr>
            <p:nvPr/>
          </p:nvSpPr>
          <p:spPr bwMode="auto">
            <a:xfrm>
              <a:off x="4547" y="3836"/>
              <a:ext cx="588"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1600" b="1">
                  <a:latin typeface="+mn-lt"/>
                </a:rPr>
                <a:t>Entry  63</a:t>
              </a:r>
            </a:p>
          </p:txBody>
        </p:sp>
        <p:sp>
          <p:nvSpPr>
            <p:cNvPr id="1093643" name="Line 11"/>
            <p:cNvSpPr>
              <a:spLocks noChangeShapeType="1"/>
            </p:cNvSpPr>
            <p:nvPr/>
          </p:nvSpPr>
          <p:spPr bwMode="auto">
            <a:xfrm>
              <a:off x="3464" y="3600"/>
              <a:ext cx="896"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pPr>
                <a:defRPr/>
              </a:pPr>
              <a:endParaRPr lang="en-US">
                <a:latin typeface="+mn-lt"/>
              </a:endParaRPr>
            </a:p>
          </p:txBody>
        </p:sp>
        <p:sp>
          <p:nvSpPr>
            <p:cNvPr id="1093644" name="Rectangle 12"/>
            <p:cNvSpPr>
              <a:spLocks noChangeArrowheads="1"/>
            </p:cNvSpPr>
            <p:nvPr/>
          </p:nvSpPr>
          <p:spPr bwMode="auto">
            <a:xfrm>
              <a:off x="3395" y="3404"/>
              <a:ext cx="826" cy="210"/>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1600" b="1">
                  <a:latin typeface="+mn-lt"/>
                </a:rPr>
                <a:t>Replacement</a:t>
              </a:r>
            </a:p>
          </p:txBody>
        </p:sp>
        <p:sp>
          <p:nvSpPr>
            <p:cNvPr id="1093645" name="Rectangle 13"/>
            <p:cNvSpPr>
              <a:spLocks noChangeArrowheads="1"/>
            </p:cNvSpPr>
            <p:nvPr/>
          </p:nvSpPr>
          <p:spPr bwMode="auto">
            <a:xfrm>
              <a:off x="3539" y="3596"/>
              <a:ext cx="520" cy="210"/>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1600" b="1">
                  <a:latin typeface="+mn-lt"/>
                </a:rPr>
                <a:t>Pointer</a:t>
              </a:r>
            </a:p>
          </p:txBody>
        </p:sp>
      </p:grpSp>
      <p:sp>
        <p:nvSpPr>
          <p:cNvPr id="20" name="Slide Number Placeholder 19"/>
          <p:cNvSpPr>
            <a:spLocks noGrp="1"/>
          </p:cNvSpPr>
          <p:nvPr>
            <p:ph type="sldNum" sz="quarter" idx="12"/>
          </p:nvPr>
        </p:nvSpPr>
        <p:spPr/>
        <p:txBody>
          <a:bodyPr/>
          <a:lstStyle/>
          <a:p>
            <a:fld id="{3CC63E4C-4642-794D-A2FD-70F6B81535F5}" type="slidenum">
              <a:rPr lang="en-US" smtClean="0"/>
              <a:pPr/>
              <a:t>11</a:t>
            </a:fld>
            <a:endParaRPr lang="en-US" dirty="0"/>
          </a:p>
        </p:txBody>
      </p:sp>
    </p:spTree>
    <p:extLst>
      <p:ext uri="{BB962C8B-B14F-4D97-AF65-F5344CB8AC3E}">
        <p14:creationId xmlns:p14="http://schemas.microsoft.com/office/powerpoint/2010/main" val="191952423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93647">
                                            <p:txEl>
                                              <p:pRg st="6" end="6"/>
                                            </p:txEl>
                                          </p:spTgt>
                                        </p:tgtEl>
                                        <p:attrNameLst>
                                          <p:attrName>style.visibility</p:attrName>
                                        </p:attrNameLst>
                                      </p:cBhvr>
                                      <p:to>
                                        <p:strVal val="visible"/>
                                      </p:to>
                                    </p:set>
                                    <p:animEffect transition="in" filter="dissolve">
                                      <p:cBhvr>
                                        <p:cTn id="7" dur="500"/>
                                        <p:tgtEl>
                                          <p:spTgt spid="1093647">
                                            <p:txEl>
                                              <p:pRg st="6" end="6"/>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1093647">
                                            <p:txEl>
                                              <p:pRg st="7" end="7"/>
                                            </p:txEl>
                                          </p:spTgt>
                                        </p:tgtEl>
                                        <p:attrNameLst>
                                          <p:attrName>style.visibility</p:attrName>
                                        </p:attrNameLst>
                                      </p:cBhvr>
                                      <p:to>
                                        <p:strVal val="visible"/>
                                      </p:to>
                                    </p:set>
                                    <p:animEffect transition="in" filter="dissolve">
                                      <p:cBhvr>
                                        <p:cTn id="10" dur="500"/>
                                        <p:tgtEl>
                                          <p:spTgt spid="1093647">
                                            <p:txEl>
                                              <p:pRg st="7" end="7"/>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1093647">
                                            <p:txEl>
                                              <p:pRg st="8" end="8"/>
                                            </p:txEl>
                                          </p:spTgt>
                                        </p:tgtEl>
                                        <p:attrNameLst>
                                          <p:attrName>style.visibility</p:attrName>
                                        </p:attrNameLst>
                                      </p:cBhvr>
                                      <p:to>
                                        <p:strVal val="visible"/>
                                      </p:to>
                                    </p:set>
                                    <p:animEffect transition="in" filter="dissolve">
                                      <p:cBhvr>
                                        <p:cTn id="13" dur="500"/>
                                        <p:tgtEl>
                                          <p:spTgt spid="1093647">
                                            <p:txEl>
                                              <p:pRg st="8" end="8"/>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1093647">
                                            <p:txEl>
                                              <p:pRg st="9" end="9"/>
                                            </p:txEl>
                                          </p:spTgt>
                                        </p:tgtEl>
                                        <p:attrNameLst>
                                          <p:attrName>style.visibility</p:attrName>
                                        </p:attrNameLst>
                                      </p:cBhvr>
                                      <p:to>
                                        <p:strVal val="visible"/>
                                      </p:to>
                                    </p:set>
                                    <p:animEffect transition="in" filter="dissolve">
                                      <p:cBhvr>
                                        <p:cTn id="16" dur="500"/>
                                        <p:tgtEl>
                                          <p:spTgt spid="1093647">
                                            <p:txEl>
                                              <p:pRg st="9" end="9"/>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1093647">
                                            <p:txEl>
                                              <p:pRg st="10" end="10"/>
                                            </p:txEl>
                                          </p:spTgt>
                                        </p:tgtEl>
                                        <p:attrNameLst>
                                          <p:attrName>style.visibility</p:attrName>
                                        </p:attrNameLst>
                                      </p:cBhvr>
                                      <p:to>
                                        <p:strVal val="visible"/>
                                      </p:to>
                                    </p:set>
                                    <p:animEffect transition="in" filter="dissolve">
                                      <p:cBhvr>
                                        <p:cTn id="19" dur="500"/>
                                        <p:tgtEl>
                                          <p:spTgt spid="1093647">
                                            <p:txEl>
                                              <p:pRg st="10" end="10"/>
                                            </p:txEl>
                                          </p:spTgt>
                                        </p:tgtEl>
                                      </p:cBhvr>
                                    </p:animEffect>
                                  </p:childTnLst>
                                </p:cTn>
                              </p:par>
                              <p:par>
                                <p:cTn id="20" presetID="9" presetClass="entr" presetSubtype="0" fill="hold" nodeType="withEffect">
                                  <p:stCondLst>
                                    <p:cond delay="0"/>
                                  </p:stCondLst>
                                  <p:childTnLst>
                                    <p:set>
                                      <p:cBhvr>
                                        <p:cTn id="21" dur="1" fill="hold">
                                          <p:stCondLst>
                                            <p:cond delay="0"/>
                                          </p:stCondLst>
                                        </p:cTn>
                                        <p:tgtEl>
                                          <p:spTgt spid="1093647">
                                            <p:txEl>
                                              <p:pRg st="11" end="11"/>
                                            </p:txEl>
                                          </p:spTgt>
                                        </p:tgtEl>
                                        <p:attrNameLst>
                                          <p:attrName>style.visibility</p:attrName>
                                        </p:attrNameLst>
                                      </p:cBhvr>
                                      <p:to>
                                        <p:strVal val="visible"/>
                                      </p:to>
                                    </p:set>
                                    <p:animEffect transition="in" filter="dissolve">
                                      <p:cBhvr>
                                        <p:cTn id="22" dur="500"/>
                                        <p:tgtEl>
                                          <p:spTgt spid="1093647">
                                            <p:txEl>
                                              <p:pRg st="11" end="11"/>
                                            </p:txEl>
                                          </p:spTgt>
                                        </p:tgtEl>
                                      </p:cBhvr>
                                    </p:animEffect>
                                  </p:childTnLst>
                                </p:cTn>
                              </p:par>
                              <p:par>
                                <p:cTn id="23" presetID="9" presetClass="entr" presetSubtype="0" fill="hold" nodeType="withEffect">
                                  <p:stCondLst>
                                    <p:cond delay="0"/>
                                  </p:stCondLst>
                                  <p:childTnLst>
                                    <p:set>
                                      <p:cBhvr>
                                        <p:cTn id="24" dur="1" fill="hold">
                                          <p:stCondLst>
                                            <p:cond delay="0"/>
                                          </p:stCondLst>
                                        </p:cTn>
                                        <p:tgtEl>
                                          <p:spTgt spid="1093647">
                                            <p:txEl>
                                              <p:pRg st="12" end="12"/>
                                            </p:txEl>
                                          </p:spTgt>
                                        </p:tgtEl>
                                        <p:attrNameLst>
                                          <p:attrName>style.visibility</p:attrName>
                                        </p:attrNameLst>
                                      </p:cBhvr>
                                      <p:to>
                                        <p:strVal val="visible"/>
                                      </p:to>
                                    </p:set>
                                    <p:animEffect transition="in" filter="dissolve">
                                      <p:cBhvr>
                                        <p:cTn id="25" dur="500"/>
                                        <p:tgtEl>
                                          <p:spTgt spid="1093647">
                                            <p:txEl>
                                              <p:pRg st="12" end="1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dissolve">
                                      <p:cBhvr>
                                        <p:cTn id="3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90" name="Picture 4" descr="f05-30-P374493"/>
          <p:cNvPicPr>
            <a:picLocks noChangeAspect="1" noChangeArrowheads="1"/>
          </p:cNvPicPr>
          <p:nvPr/>
        </p:nvPicPr>
        <p:blipFill>
          <a:blip r:embed="rId3"/>
          <a:srcRect/>
          <a:stretch>
            <a:fillRect/>
          </a:stretch>
        </p:blipFill>
        <p:spPr bwMode="auto">
          <a:xfrm>
            <a:off x="1196975" y="1490663"/>
            <a:ext cx="6488113" cy="4487862"/>
          </a:xfrm>
          <a:prstGeom prst="rect">
            <a:avLst/>
          </a:prstGeom>
          <a:noFill/>
          <a:ln w="9525">
            <a:noFill/>
            <a:miter lim="800000"/>
            <a:headEnd/>
            <a:tailEnd/>
          </a:ln>
        </p:spPr>
      </p:pic>
      <p:sp>
        <p:nvSpPr>
          <p:cNvPr id="1702914" name="Rectangle 2"/>
          <p:cNvSpPr>
            <a:spLocks noGrp="1" noChangeArrowheads="1"/>
          </p:cNvSpPr>
          <p:nvPr>
            <p:ph type="title"/>
          </p:nvPr>
        </p:nvSpPr>
        <p:spPr>
          <a:xfrm>
            <a:off x="457200" y="-96838"/>
            <a:ext cx="8229600" cy="1143001"/>
          </a:xfrm>
        </p:spPr>
        <p:txBody>
          <a:bodyPr rtlCol="0">
            <a:normAutofit/>
          </a:bodyPr>
          <a:lstStyle/>
          <a:p>
            <a:pPr eaLnBrk="1" fontAlgn="auto" hangingPunct="1">
              <a:spcAft>
                <a:spcPts val="0"/>
              </a:spcAft>
              <a:defRPr/>
            </a:pPr>
            <a:r>
              <a:rPr lang="en-US" dirty="0">
                <a:ea typeface="+mj-ea"/>
                <a:cs typeface="+mj-cs"/>
              </a:rPr>
              <a:t>Benefits of </a:t>
            </a:r>
            <a:r>
              <a:rPr lang="en-US" dirty="0" smtClean="0">
                <a:ea typeface="+mj-ea"/>
                <a:cs typeface="+mj-cs"/>
              </a:rPr>
              <a:t>Set-Associative </a:t>
            </a:r>
            <a:r>
              <a:rPr lang="en-US" dirty="0">
                <a:ea typeface="+mj-ea"/>
                <a:cs typeface="+mj-cs"/>
              </a:rPr>
              <a:t>Caches</a:t>
            </a:r>
          </a:p>
        </p:txBody>
      </p:sp>
      <p:sp>
        <p:nvSpPr>
          <p:cNvPr id="1702944" name="Rectangle 32"/>
          <p:cNvSpPr>
            <a:spLocks noChangeArrowheads="1"/>
          </p:cNvSpPr>
          <p:nvPr/>
        </p:nvSpPr>
        <p:spPr bwMode="auto">
          <a:xfrm>
            <a:off x="533400" y="5668963"/>
            <a:ext cx="8001000" cy="790575"/>
          </a:xfrm>
          <a:prstGeom prst="rect">
            <a:avLst/>
          </a:prstGeom>
          <a:solidFill>
            <a:schemeClr val="bg1"/>
          </a:solidFill>
          <a:ln w="12700">
            <a:noFill/>
            <a:miter lim="800000"/>
            <a:headEnd/>
            <a:tailEnd/>
          </a:ln>
        </p:spPr>
        <p:txBody>
          <a:bodyPr lIns="63500" tIns="25400" rIns="63500" bIns="25400">
            <a:prstTxWarp prst="textNoShape">
              <a:avLst/>
            </a:prstTxWarp>
            <a:spAutoFit/>
          </a:bodyPr>
          <a:lstStyle/>
          <a:p>
            <a:pPr marL="287338" indent="-287338">
              <a:spcBef>
                <a:spcPct val="30000"/>
              </a:spcBef>
              <a:buSzPct val="100000"/>
              <a:buFont typeface="Arial" charset="0"/>
              <a:buChar char="•"/>
            </a:pPr>
            <a:r>
              <a:rPr lang="en-US" sz="2400">
                <a:latin typeface="Calibri" charset="0"/>
              </a:rPr>
              <a:t>Largest gains are in going from direct mapped to 2-way </a:t>
            </a:r>
            <a:br>
              <a:rPr lang="en-US" sz="2400">
                <a:latin typeface="Calibri" charset="0"/>
              </a:rPr>
            </a:br>
            <a:r>
              <a:rPr lang="en-US" sz="2400">
                <a:latin typeface="Calibri" charset="0"/>
              </a:rPr>
              <a:t>(20%+ reduction in miss rate)</a:t>
            </a:r>
          </a:p>
        </p:txBody>
      </p:sp>
      <p:sp>
        <p:nvSpPr>
          <p:cNvPr id="13" name="Slide Number Placeholder 12"/>
          <p:cNvSpPr>
            <a:spLocks noGrp="1"/>
          </p:cNvSpPr>
          <p:nvPr>
            <p:ph type="sldNum" sz="quarter" idx="12"/>
          </p:nvPr>
        </p:nvSpPr>
        <p:spPr/>
        <p:txBody>
          <a:bodyPr/>
          <a:lstStyle/>
          <a:p>
            <a:fld id="{3CC63E4C-4642-794D-A2FD-70F6B81535F5}" type="slidenum">
              <a:rPr lang="en-US" smtClean="0"/>
              <a:pPr/>
              <a:t>12</a:t>
            </a:fld>
            <a:endParaRPr lang="en-US" dirty="0"/>
          </a:p>
        </p:txBody>
      </p:sp>
    </p:spTree>
    <p:extLst>
      <p:ext uri="{BB962C8B-B14F-4D97-AF65-F5344CB8AC3E}">
        <p14:creationId xmlns:p14="http://schemas.microsoft.com/office/powerpoint/2010/main" val="168951147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029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2944"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02562" name="Rectangle 2"/>
          <p:cNvSpPr>
            <a:spLocks noGrp="1" noChangeArrowheads="1"/>
          </p:cNvSpPr>
          <p:nvPr>
            <p:ph type="title"/>
          </p:nvPr>
        </p:nvSpPr>
        <p:spPr/>
        <p:txBody>
          <a:bodyPr>
            <a:normAutofit/>
          </a:bodyPr>
          <a:lstStyle/>
          <a:p>
            <a:r>
              <a:rPr lang="en-US" dirty="0" smtClean="0"/>
              <a:t>Sources of Cache Misses (3 C’s)</a:t>
            </a:r>
            <a:endParaRPr lang="en-US" dirty="0"/>
          </a:p>
        </p:txBody>
      </p:sp>
      <p:sp>
        <p:nvSpPr>
          <p:cNvPr id="1602563" name="Rectangle 3"/>
          <p:cNvSpPr>
            <a:spLocks noGrp="1" noChangeArrowheads="1"/>
          </p:cNvSpPr>
          <p:nvPr>
            <p:ph type="body" idx="1"/>
          </p:nvPr>
        </p:nvSpPr>
        <p:spPr>
          <a:xfrm>
            <a:off x="457200" y="1237343"/>
            <a:ext cx="8686800" cy="4495800"/>
          </a:xfrm>
        </p:spPr>
        <p:txBody>
          <a:bodyPr>
            <a:normAutofit fontScale="92500" lnSpcReduction="10000"/>
          </a:bodyPr>
          <a:lstStyle/>
          <a:p>
            <a:pPr>
              <a:buClr>
                <a:schemeClr val="tx1"/>
              </a:buClr>
            </a:pPr>
            <a:r>
              <a:rPr lang="en-US" i="1" dirty="0" smtClean="0">
                <a:solidFill>
                  <a:srgbClr val="0000FF"/>
                </a:solidFill>
              </a:rPr>
              <a:t>Compulsory </a:t>
            </a:r>
            <a:r>
              <a:rPr lang="en-US" dirty="0" smtClean="0"/>
              <a:t>(cold start, first reference):</a:t>
            </a:r>
          </a:p>
          <a:p>
            <a:pPr lvl="1">
              <a:buClr>
                <a:schemeClr val="tx1"/>
              </a:buClr>
            </a:pPr>
            <a:r>
              <a:rPr lang="en-US" dirty="0" smtClean="0"/>
              <a:t>1</a:t>
            </a:r>
            <a:r>
              <a:rPr lang="en-US" baseline="30000" dirty="0" smtClean="0"/>
              <a:t>st</a:t>
            </a:r>
            <a:r>
              <a:rPr lang="en-US" dirty="0" smtClean="0"/>
              <a:t> access to a </a:t>
            </a:r>
            <a:r>
              <a:rPr lang="en-US" dirty="0" smtClean="0"/>
              <a:t>block, </a:t>
            </a:r>
            <a:r>
              <a:rPr lang="en-US" dirty="0" smtClean="0"/>
              <a:t>not a lot you can do about it.  </a:t>
            </a:r>
          </a:p>
          <a:p>
            <a:pPr lvl="2">
              <a:buClr>
                <a:schemeClr val="tx1"/>
              </a:buClr>
            </a:pPr>
            <a:r>
              <a:rPr lang="en-US" dirty="0" smtClean="0"/>
              <a:t>If running billions of instructions, compulsory misses are insignificant</a:t>
            </a:r>
          </a:p>
          <a:p>
            <a:pPr>
              <a:buClr>
                <a:schemeClr val="tx1"/>
              </a:buClr>
            </a:pPr>
            <a:r>
              <a:rPr lang="en-US" i="1" dirty="0" smtClean="0">
                <a:solidFill>
                  <a:srgbClr val="0000FF"/>
                </a:solidFill>
              </a:rPr>
              <a:t>Capacity</a:t>
            </a:r>
            <a:r>
              <a:rPr lang="en-US" dirty="0" smtClean="0"/>
              <a:t>:</a:t>
            </a:r>
          </a:p>
          <a:p>
            <a:pPr lvl="1">
              <a:buClr>
                <a:schemeClr val="tx1"/>
              </a:buClr>
            </a:pPr>
            <a:r>
              <a:rPr lang="en-US" dirty="0" smtClean="0"/>
              <a:t>Cache cannot contain all blocks accessed by the program</a:t>
            </a:r>
          </a:p>
          <a:p>
            <a:pPr lvl="2">
              <a:buClr>
                <a:schemeClr val="tx1"/>
              </a:buClr>
            </a:pPr>
            <a:r>
              <a:rPr lang="en-US" dirty="0" smtClean="0"/>
              <a:t>Misses that would not occur with infinite cache</a:t>
            </a:r>
          </a:p>
          <a:p>
            <a:pPr>
              <a:buClr>
                <a:schemeClr val="tx1"/>
              </a:buClr>
            </a:pPr>
            <a:r>
              <a:rPr lang="en-US" i="1" dirty="0" smtClean="0">
                <a:solidFill>
                  <a:srgbClr val="0000FF"/>
                </a:solidFill>
              </a:rPr>
              <a:t>Conflict </a:t>
            </a:r>
            <a:r>
              <a:rPr lang="en-US" dirty="0" smtClean="0"/>
              <a:t>(collision):</a:t>
            </a:r>
          </a:p>
          <a:p>
            <a:pPr lvl="1"/>
            <a:r>
              <a:rPr lang="en-US" dirty="0" smtClean="0"/>
              <a:t>Multiple memory locations mapped to same cache set</a:t>
            </a:r>
          </a:p>
          <a:p>
            <a:pPr lvl="2"/>
            <a:r>
              <a:rPr lang="en-US" dirty="0" smtClean="0"/>
              <a:t>Misses that would not occur with ideal fully associative cache</a:t>
            </a:r>
          </a:p>
        </p:txBody>
      </p:sp>
      <p:sp>
        <p:nvSpPr>
          <p:cNvPr id="5" name="Slide Number Placeholder 4"/>
          <p:cNvSpPr>
            <a:spLocks noGrp="1"/>
          </p:cNvSpPr>
          <p:nvPr>
            <p:ph type="sldNum" sz="quarter" idx="12"/>
          </p:nvPr>
        </p:nvSpPr>
        <p:spPr/>
        <p:txBody>
          <a:bodyPr/>
          <a:lstStyle/>
          <a:p>
            <a:fld id="{3CC63E4C-4642-794D-A2FD-70F6B81535F5}" type="slidenum">
              <a:rPr lang="en-US" smtClean="0"/>
              <a:pPr/>
              <a:t>13</a:t>
            </a:fld>
            <a:endParaRPr lang="en-US"/>
          </a:p>
        </p:txBody>
      </p:sp>
    </p:spTree>
    <p:extLst>
      <p:ext uri="{BB962C8B-B14F-4D97-AF65-F5344CB8AC3E}">
        <p14:creationId xmlns:p14="http://schemas.microsoft.com/office/powerpoint/2010/main" val="167273691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0256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0256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0256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0256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0256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0256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0256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0256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0256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256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to Calculate 3C’s using Cache Simulator</a:t>
            </a:r>
            <a:endParaRPr lang="en-US" dirty="0"/>
          </a:p>
        </p:txBody>
      </p:sp>
      <p:sp>
        <p:nvSpPr>
          <p:cNvPr id="3" name="Content Placeholder 2"/>
          <p:cNvSpPr>
            <a:spLocks noGrp="1"/>
          </p:cNvSpPr>
          <p:nvPr>
            <p:ph idx="1"/>
          </p:nvPr>
        </p:nvSpPr>
        <p:spPr/>
        <p:txBody>
          <a:bodyPr>
            <a:normAutofit fontScale="92500" lnSpcReduction="10000"/>
          </a:bodyPr>
          <a:lstStyle/>
          <a:p>
            <a:pPr marL="514350" indent="-514350">
              <a:buFont typeface="+mj-lt"/>
              <a:buAutoNum type="arabicPeriod"/>
            </a:pPr>
            <a:r>
              <a:rPr lang="en-US" i="1" dirty="0" smtClean="0">
                <a:solidFill>
                  <a:srgbClr val="0000FF"/>
                </a:solidFill>
              </a:rPr>
              <a:t>Compulsory</a:t>
            </a:r>
            <a:r>
              <a:rPr lang="en-US" dirty="0" smtClean="0"/>
              <a:t>: set cache size to infinity and fully associative, and count number of misses</a:t>
            </a:r>
          </a:p>
          <a:p>
            <a:pPr marL="514350" indent="-514350">
              <a:buFont typeface="+mj-lt"/>
              <a:buAutoNum type="arabicPeriod"/>
            </a:pPr>
            <a:r>
              <a:rPr lang="en-US" sz="3243" i="1" dirty="0" smtClean="0">
                <a:solidFill>
                  <a:srgbClr val="0000FF"/>
                </a:solidFill>
              </a:rPr>
              <a:t>Capacity</a:t>
            </a:r>
            <a:r>
              <a:rPr lang="en-US" dirty="0" smtClean="0"/>
              <a:t>: Change cache size from infinity, usually in powers of 2, and count misses for each reduction in size</a:t>
            </a:r>
          </a:p>
          <a:p>
            <a:pPr marL="971550" lvl="1" indent="-514350"/>
            <a:r>
              <a:rPr lang="en-US" dirty="0" smtClean="0"/>
              <a:t>16 MB, 8 MB, 4 MB, … 128 KB, 64 KB, 16 KB</a:t>
            </a:r>
          </a:p>
          <a:p>
            <a:pPr marL="514350" indent="-514350">
              <a:buFont typeface="+mj-lt"/>
              <a:buAutoNum type="arabicPeriod"/>
            </a:pPr>
            <a:r>
              <a:rPr lang="en-US" sz="3243" i="1" dirty="0" smtClean="0">
                <a:solidFill>
                  <a:srgbClr val="0000FF"/>
                </a:solidFill>
              </a:rPr>
              <a:t>Conflict</a:t>
            </a:r>
            <a:r>
              <a:rPr lang="en-US" dirty="0" smtClean="0"/>
              <a:t>: Change from fully associative to </a:t>
            </a:r>
            <a:r>
              <a:rPr lang="en-US" dirty="0" err="1" smtClean="0"/>
              <a:t>n</a:t>
            </a:r>
            <a:r>
              <a:rPr lang="en-US" dirty="0" smtClean="0"/>
              <a:t>-way set associative while counting misses</a:t>
            </a:r>
          </a:p>
          <a:p>
            <a:pPr marL="971550" lvl="1" indent="-514350"/>
            <a:r>
              <a:rPr lang="en-US" dirty="0" smtClean="0"/>
              <a:t>Fully associative, 16-way, 8-way, 4-way, 2-way, 1-way</a:t>
            </a:r>
            <a:endParaRPr lang="en-US" dirty="0"/>
          </a:p>
        </p:txBody>
      </p:sp>
      <p:sp>
        <p:nvSpPr>
          <p:cNvPr id="8" name="Slide Number Placeholder 7"/>
          <p:cNvSpPr>
            <a:spLocks noGrp="1"/>
          </p:cNvSpPr>
          <p:nvPr>
            <p:ph type="sldNum" sz="quarter" idx="12"/>
          </p:nvPr>
        </p:nvSpPr>
        <p:spPr/>
        <p:txBody>
          <a:bodyPr/>
          <a:lstStyle/>
          <a:p>
            <a:fld id="{3CC63E4C-4642-794D-A2FD-70F6B81535F5}" type="slidenum">
              <a:rPr lang="en-US" smtClean="0"/>
              <a:pPr/>
              <a:t>14</a:t>
            </a:fld>
            <a:endParaRPr lang="en-US" dirty="0"/>
          </a:p>
        </p:txBody>
      </p:sp>
    </p:spTree>
    <p:extLst>
      <p:ext uri="{BB962C8B-B14F-4D97-AF65-F5344CB8AC3E}">
        <p14:creationId xmlns:p14="http://schemas.microsoft.com/office/powerpoint/2010/main" val="361123804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8" name="Picture 4" descr="f05-31-P374493"/>
          <p:cNvPicPr>
            <a:picLocks noChangeAspect="1" noChangeArrowheads="1"/>
          </p:cNvPicPr>
          <p:nvPr/>
        </p:nvPicPr>
        <p:blipFill>
          <a:blip r:embed="rId3"/>
          <a:srcRect/>
          <a:stretch>
            <a:fillRect/>
          </a:stretch>
        </p:blipFill>
        <p:spPr bwMode="auto">
          <a:xfrm>
            <a:off x="203200" y="209930"/>
            <a:ext cx="7205134" cy="4869769"/>
          </a:xfrm>
          <a:prstGeom prst="rect">
            <a:avLst/>
          </a:prstGeom>
          <a:noFill/>
          <a:ln w="9525">
            <a:noFill/>
            <a:miter lim="800000"/>
            <a:headEnd/>
            <a:tailEnd/>
          </a:ln>
        </p:spPr>
      </p:pic>
      <p:sp>
        <p:nvSpPr>
          <p:cNvPr id="65539" name="Title 5"/>
          <p:cNvSpPr>
            <a:spLocks noGrp="1"/>
          </p:cNvSpPr>
          <p:nvPr>
            <p:ph type="title"/>
          </p:nvPr>
        </p:nvSpPr>
        <p:spPr>
          <a:xfrm>
            <a:off x="1490134" y="113771"/>
            <a:ext cx="8229600" cy="1143000"/>
          </a:xfrm>
        </p:spPr>
        <p:txBody>
          <a:bodyPr/>
          <a:lstStyle/>
          <a:p>
            <a:r>
              <a:rPr lang="en-US" dirty="0" smtClean="0"/>
              <a:t>3Cs Analysis</a:t>
            </a:r>
          </a:p>
        </p:txBody>
      </p:sp>
      <p:sp>
        <p:nvSpPr>
          <p:cNvPr id="12" name="Content Placeholder 11"/>
          <p:cNvSpPr>
            <a:spLocks noGrp="1"/>
          </p:cNvSpPr>
          <p:nvPr>
            <p:ph idx="1"/>
          </p:nvPr>
        </p:nvSpPr>
        <p:spPr>
          <a:xfrm>
            <a:off x="508000" y="5096934"/>
            <a:ext cx="8229600" cy="1668463"/>
          </a:xfrm>
        </p:spPr>
        <p:txBody>
          <a:bodyPr>
            <a:normAutofit fontScale="70000" lnSpcReduction="20000"/>
          </a:bodyPr>
          <a:lstStyle/>
          <a:p>
            <a:pPr>
              <a:defRPr/>
            </a:pPr>
            <a:r>
              <a:rPr lang="en-US" dirty="0" smtClean="0"/>
              <a:t>Three sources of misses (SPEC2000 integer and floating-point benchmarks)</a:t>
            </a:r>
          </a:p>
          <a:p>
            <a:pPr lvl="1">
              <a:defRPr/>
            </a:pPr>
            <a:r>
              <a:rPr lang="en-US" dirty="0" smtClean="0"/>
              <a:t>Compulsory misses 0.006%; not visible</a:t>
            </a:r>
          </a:p>
          <a:p>
            <a:pPr lvl="1">
              <a:defRPr/>
            </a:pPr>
            <a:r>
              <a:rPr lang="en-US" dirty="0" smtClean="0"/>
              <a:t>Capacity misses, function of cache size</a:t>
            </a:r>
          </a:p>
          <a:p>
            <a:pPr lvl="1">
              <a:defRPr/>
            </a:pPr>
            <a:r>
              <a:rPr lang="en-US" dirty="0" smtClean="0"/>
              <a:t>Conflict portion depends on </a:t>
            </a:r>
            <a:r>
              <a:rPr lang="en-US" dirty="0" err="1" smtClean="0"/>
              <a:t>associativity</a:t>
            </a:r>
            <a:r>
              <a:rPr lang="en-US" dirty="0" smtClean="0"/>
              <a:t> and cache size</a:t>
            </a:r>
          </a:p>
        </p:txBody>
      </p:sp>
      <p:sp>
        <p:nvSpPr>
          <p:cNvPr id="9" name="Slide Number Placeholder 8"/>
          <p:cNvSpPr>
            <a:spLocks noGrp="1"/>
          </p:cNvSpPr>
          <p:nvPr>
            <p:ph type="sldNum" sz="quarter" idx="12"/>
          </p:nvPr>
        </p:nvSpPr>
        <p:spPr/>
        <p:txBody>
          <a:bodyPr/>
          <a:lstStyle/>
          <a:p>
            <a:fld id="{3CC63E4C-4642-794D-A2FD-70F6B81535F5}" type="slidenum">
              <a:rPr lang="en-US" smtClean="0"/>
              <a:pPr/>
              <a:t>15</a:t>
            </a:fld>
            <a:endParaRPr lang="en-US" dirty="0"/>
          </a:p>
        </p:txBody>
      </p:sp>
    </p:spTree>
    <p:extLst>
      <p:ext uri="{BB962C8B-B14F-4D97-AF65-F5344CB8AC3E}">
        <p14:creationId xmlns:p14="http://schemas.microsoft.com/office/powerpoint/2010/main" val="202323655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Administrivia</a:t>
            </a:r>
            <a:endParaRPr lang="en-US" dirty="0"/>
          </a:p>
        </p:txBody>
      </p:sp>
      <p:sp>
        <p:nvSpPr>
          <p:cNvPr id="3" name="Content Placeholder 2"/>
          <p:cNvSpPr>
            <a:spLocks noGrp="1"/>
          </p:cNvSpPr>
          <p:nvPr>
            <p:ph idx="1"/>
          </p:nvPr>
        </p:nvSpPr>
        <p:spPr/>
        <p:txBody>
          <a:bodyPr>
            <a:normAutofit/>
          </a:bodyPr>
          <a:lstStyle/>
          <a:p>
            <a:r>
              <a:rPr lang="en-US" dirty="0" smtClean="0"/>
              <a:t>Project </a:t>
            </a:r>
            <a:r>
              <a:rPr lang="en-US" dirty="0" smtClean="0"/>
              <a:t>3-2, delayed.  Posted Sunday 10/25 now due 11/1.</a:t>
            </a:r>
          </a:p>
          <a:p>
            <a:endParaRPr lang="en-US" dirty="0"/>
          </a:p>
          <a:p>
            <a:r>
              <a:rPr lang="en-US" dirty="0" smtClean="0"/>
              <a:t>Lab 7 will help you with the CPU project (do it before the project).</a:t>
            </a:r>
            <a:endParaRPr lang="en-US" dirty="0" smtClean="0"/>
          </a:p>
          <a:p>
            <a:pPr marL="0" indent="0">
              <a:buNone/>
            </a:pPr>
            <a:endParaRPr lang="en-US" dirty="0" smtClean="0"/>
          </a:p>
          <a:p>
            <a:r>
              <a:rPr lang="en-US" dirty="0" smtClean="0"/>
              <a:t>No Midterm I </a:t>
            </a:r>
            <a:r>
              <a:rPr lang="en-US" dirty="0" err="1" smtClean="0"/>
              <a:t>regrade</a:t>
            </a:r>
            <a:r>
              <a:rPr lang="en-US" dirty="0" smtClean="0"/>
              <a:t> requests after 10/25 (Sunday).</a:t>
            </a:r>
            <a:endParaRPr lang="en-US" dirty="0" smtClean="0"/>
          </a:p>
        </p:txBody>
      </p:sp>
      <p:sp>
        <p:nvSpPr>
          <p:cNvPr id="4" name="Slide Number Placeholder 3"/>
          <p:cNvSpPr>
            <a:spLocks noGrp="1"/>
          </p:cNvSpPr>
          <p:nvPr>
            <p:ph type="sldNum" sz="quarter" idx="12"/>
          </p:nvPr>
        </p:nvSpPr>
        <p:spPr/>
        <p:txBody>
          <a:bodyPr/>
          <a:lstStyle/>
          <a:p>
            <a:fld id="{3CC63E4C-4642-794D-A2FD-70F6B81535F5}" type="slidenum">
              <a:rPr lang="en-US" smtClean="0"/>
              <a:pPr/>
              <a:t>16</a:t>
            </a:fld>
            <a:endParaRPr lang="en-US"/>
          </a:p>
        </p:txBody>
      </p:sp>
    </p:spTree>
    <p:extLst>
      <p:ext uri="{BB962C8B-B14F-4D97-AF65-F5344CB8AC3E}">
        <p14:creationId xmlns:p14="http://schemas.microsoft.com/office/powerpoint/2010/main" val="10604583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0709" name="Rectangle 5"/>
          <p:cNvSpPr>
            <a:spLocks noGrp="1" noChangeArrowheads="1"/>
          </p:cNvSpPr>
          <p:nvPr>
            <p:ph type="title"/>
          </p:nvPr>
        </p:nvSpPr>
        <p:spPr>
          <a:xfrm>
            <a:off x="730767" y="68858"/>
            <a:ext cx="7162800" cy="1143000"/>
          </a:xfrm>
        </p:spPr>
        <p:txBody>
          <a:bodyPr>
            <a:noAutofit/>
          </a:bodyPr>
          <a:lstStyle/>
          <a:p>
            <a:r>
              <a:rPr lang="en-US" altLang="ko-KR" sz="4800">
                <a:ea typeface="굴림" charset="-127"/>
                <a:cs typeface="굴림" charset="-127"/>
              </a:rPr>
              <a:t>CPU-Cache Interaction</a:t>
            </a:r>
            <a:br>
              <a:rPr lang="en-US" altLang="ko-KR" sz="4800">
                <a:ea typeface="굴림" charset="-127"/>
                <a:cs typeface="굴림" charset="-127"/>
              </a:rPr>
            </a:br>
            <a:r>
              <a:rPr lang="en-US" altLang="ko-KR" sz="2800">
                <a:ea typeface="굴림" charset="-127"/>
                <a:cs typeface="굴림" charset="-127"/>
              </a:rPr>
              <a:t>(5-stage pipeline)</a:t>
            </a:r>
            <a:endParaRPr lang="en-US" altLang="ko-KR" sz="3200">
              <a:ea typeface="굴림" charset="-127"/>
              <a:cs typeface="굴림" charset="-127"/>
              <a:hlinkClick r:id="" action="ppaction://hlinkpres?slideindex=1&amp;slidetitle="/>
            </a:endParaRPr>
          </a:p>
        </p:txBody>
      </p:sp>
      <p:sp>
        <p:nvSpPr>
          <p:cNvPr id="102" name="Slide Number Placeholder 5"/>
          <p:cNvSpPr>
            <a:spLocks noGrp="1"/>
          </p:cNvSpPr>
          <p:nvPr>
            <p:ph type="sldNum" sz="quarter" idx="12"/>
          </p:nvPr>
        </p:nvSpPr>
        <p:spPr/>
        <p:txBody>
          <a:bodyPr/>
          <a:lstStyle/>
          <a:p>
            <a:fld id="{44164EC8-B90F-E840-AD44-EB1EBCB3AC8B}" type="slidenum">
              <a:rPr lang="en-US"/>
              <a:pPr/>
              <a:t>17</a:t>
            </a:fld>
            <a:endParaRPr lang="en-US" b="0">
              <a:solidFill>
                <a:srgbClr val="FBBA03"/>
              </a:solidFill>
            </a:endParaRPr>
          </a:p>
        </p:txBody>
      </p:sp>
      <p:sp>
        <p:nvSpPr>
          <p:cNvPr id="1480706" name="Line 2"/>
          <p:cNvSpPr>
            <a:spLocks noChangeShapeType="1"/>
          </p:cNvSpPr>
          <p:nvPr/>
        </p:nvSpPr>
        <p:spPr bwMode="auto">
          <a:xfrm>
            <a:off x="4953000" y="3505200"/>
            <a:ext cx="1828800"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07" name="Line 3"/>
          <p:cNvSpPr>
            <a:spLocks noChangeShapeType="1"/>
          </p:cNvSpPr>
          <p:nvPr/>
        </p:nvSpPr>
        <p:spPr bwMode="auto">
          <a:xfrm>
            <a:off x="5867400" y="2667000"/>
            <a:ext cx="533400" cy="0"/>
          </a:xfrm>
          <a:prstGeom prst="line">
            <a:avLst/>
          </a:prstGeom>
          <a:noFill/>
          <a:ln w="254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80708" name="Line 4"/>
          <p:cNvSpPr>
            <a:spLocks noChangeShapeType="1"/>
          </p:cNvSpPr>
          <p:nvPr/>
        </p:nvSpPr>
        <p:spPr bwMode="auto">
          <a:xfrm>
            <a:off x="4800600" y="2462213"/>
            <a:ext cx="695325"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10" name="Freeform 6"/>
          <p:cNvSpPr>
            <a:spLocks/>
          </p:cNvSpPr>
          <p:nvPr/>
        </p:nvSpPr>
        <p:spPr bwMode="auto">
          <a:xfrm>
            <a:off x="1168400" y="2259013"/>
            <a:ext cx="344488" cy="1004887"/>
          </a:xfrm>
          <a:custGeom>
            <a:avLst/>
            <a:gdLst/>
            <a:ahLst/>
            <a:cxnLst>
              <a:cxn ang="0">
                <a:pos x="0" y="632"/>
              </a:cxn>
              <a:cxn ang="0">
                <a:pos x="0" y="56"/>
              </a:cxn>
              <a:cxn ang="0">
                <a:pos x="0" y="0"/>
              </a:cxn>
              <a:cxn ang="0">
                <a:pos x="216" y="0"/>
              </a:cxn>
            </a:cxnLst>
            <a:rect l="0" t="0" r="r" b="b"/>
            <a:pathLst>
              <a:path w="217" h="633">
                <a:moveTo>
                  <a:pt x="0" y="632"/>
                </a:moveTo>
                <a:lnTo>
                  <a:pt x="0" y="56"/>
                </a:lnTo>
                <a:lnTo>
                  <a:pt x="0" y="0"/>
                </a:lnTo>
                <a:lnTo>
                  <a:pt x="216" y="0"/>
                </a:lnTo>
              </a:path>
            </a:pathLst>
          </a:custGeom>
          <a:noFill/>
          <a:ln w="25400" cap="rnd" cmpd="sng">
            <a:solidFill>
              <a:schemeClr val="tx1"/>
            </a:solidFill>
            <a:prstDash val="solid"/>
            <a:round/>
            <a:headEnd type="none" w="med" len="med"/>
            <a:tailEnd type="triangle" w="med" len="med"/>
          </a:ln>
          <a:effectLst/>
        </p:spPr>
        <p:txBody>
          <a:bodyPr>
            <a:prstTxWarp prst="textNoShape">
              <a:avLst/>
            </a:prstTxWarp>
          </a:bodyPr>
          <a:lstStyle/>
          <a:p>
            <a:endParaRPr lang="en-US">
              <a:latin typeface="Calibri"/>
              <a:cs typeface="Calibri"/>
            </a:endParaRPr>
          </a:p>
        </p:txBody>
      </p:sp>
      <p:sp>
        <p:nvSpPr>
          <p:cNvPr id="1480711" name="Freeform 7"/>
          <p:cNvSpPr>
            <a:spLocks/>
          </p:cNvSpPr>
          <p:nvPr/>
        </p:nvSpPr>
        <p:spPr bwMode="auto">
          <a:xfrm>
            <a:off x="1130300" y="3262313"/>
            <a:ext cx="306388" cy="1587"/>
          </a:xfrm>
          <a:custGeom>
            <a:avLst/>
            <a:gdLst/>
            <a:ahLst/>
            <a:cxnLst>
              <a:cxn ang="0">
                <a:pos x="0" y="0"/>
              </a:cxn>
              <a:cxn ang="0">
                <a:pos x="144" y="0"/>
              </a:cxn>
              <a:cxn ang="0">
                <a:pos x="192" y="0"/>
              </a:cxn>
            </a:cxnLst>
            <a:rect l="0" t="0" r="r" b="b"/>
            <a:pathLst>
              <a:path w="193" h="1">
                <a:moveTo>
                  <a:pt x="0" y="0"/>
                </a:moveTo>
                <a:lnTo>
                  <a:pt x="144" y="0"/>
                </a:lnTo>
                <a:lnTo>
                  <a:pt x="192" y="0"/>
                </a:lnTo>
              </a:path>
            </a:pathLst>
          </a:custGeom>
          <a:noFill/>
          <a:ln w="25400" cap="rnd" cmpd="sng">
            <a:solidFill>
              <a:schemeClr val="tx1"/>
            </a:solidFill>
            <a:prstDash val="solid"/>
            <a:round/>
            <a:headEnd type="none" w="med" len="med"/>
            <a:tailEnd type="triangle" w="med" len="med"/>
          </a:ln>
          <a:effectLst/>
        </p:spPr>
        <p:txBody>
          <a:bodyPr>
            <a:prstTxWarp prst="textNoShape">
              <a:avLst/>
            </a:prstTxWarp>
          </a:bodyPr>
          <a:lstStyle/>
          <a:p>
            <a:endParaRPr lang="en-US">
              <a:latin typeface="Calibri"/>
              <a:cs typeface="Calibri"/>
            </a:endParaRPr>
          </a:p>
        </p:txBody>
      </p:sp>
      <p:sp>
        <p:nvSpPr>
          <p:cNvPr id="1480712" name="Rectangle 8"/>
          <p:cNvSpPr>
            <a:spLocks noChangeArrowheads="1"/>
          </p:cNvSpPr>
          <p:nvPr/>
        </p:nvSpPr>
        <p:spPr bwMode="auto">
          <a:xfrm>
            <a:off x="914400" y="2970213"/>
            <a:ext cx="203200" cy="584200"/>
          </a:xfrm>
          <a:prstGeom prst="rect">
            <a:avLst/>
          </a:prstGeom>
          <a:solidFill>
            <a:srgbClr val="FFFFFF"/>
          </a:solidFill>
          <a:ln w="25400">
            <a:solidFill>
              <a:schemeClr val="tx1"/>
            </a:solidFill>
            <a:miter lim="800000"/>
            <a:headEnd/>
            <a:tailEnd/>
          </a:ln>
          <a:effectLst/>
        </p:spPr>
        <p:txBody>
          <a:bodyPr wrap="none" anchor="ctr">
            <a:prstTxWarp prst="textNoShape">
              <a:avLst/>
            </a:prstTxWarp>
          </a:bodyPr>
          <a:lstStyle/>
          <a:p>
            <a:endParaRPr lang="en-US">
              <a:latin typeface="Calibri"/>
              <a:cs typeface="Calibri"/>
            </a:endParaRPr>
          </a:p>
        </p:txBody>
      </p:sp>
      <p:sp>
        <p:nvSpPr>
          <p:cNvPr id="1480713" name="Line 9"/>
          <p:cNvSpPr>
            <a:spLocks noChangeShapeType="1"/>
          </p:cNvSpPr>
          <p:nvPr/>
        </p:nvSpPr>
        <p:spPr bwMode="auto">
          <a:xfrm>
            <a:off x="1143000" y="3262313"/>
            <a:ext cx="50800" cy="0"/>
          </a:xfrm>
          <a:prstGeom prst="line">
            <a:avLst/>
          </a:prstGeom>
          <a:noFill/>
          <a:ln w="254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80714" name="Rectangle 10"/>
          <p:cNvSpPr>
            <a:spLocks noChangeArrowheads="1"/>
          </p:cNvSpPr>
          <p:nvPr/>
        </p:nvSpPr>
        <p:spPr bwMode="auto">
          <a:xfrm>
            <a:off x="836613" y="3167063"/>
            <a:ext cx="344296" cy="274434"/>
          </a:xfrm>
          <a:prstGeom prst="rect">
            <a:avLst/>
          </a:prstGeom>
          <a:noFill/>
          <a:ln w="25400">
            <a:noFill/>
            <a:miter lim="800000"/>
            <a:headEnd/>
            <a:tailEnd/>
          </a:ln>
          <a:effectLst/>
        </p:spPr>
        <p:txBody>
          <a:bodyPr wrap="none" lIns="90488" tIns="44450" rIns="90488" bIns="44450">
            <a:prstTxWarp prst="textNoShape">
              <a:avLst/>
            </a:prstTxWarp>
            <a:spAutoFit/>
          </a:bodyPr>
          <a:lstStyle/>
          <a:p>
            <a:pPr algn="l">
              <a:spcBef>
                <a:spcPct val="0"/>
              </a:spcBef>
            </a:pPr>
            <a:r>
              <a:rPr lang="en-US" sz="1200" dirty="0">
                <a:latin typeface="Calibri"/>
                <a:cs typeface="Calibri"/>
              </a:rPr>
              <a:t>PC</a:t>
            </a:r>
          </a:p>
        </p:txBody>
      </p:sp>
      <p:sp>
        <p:nvSpPr>
          <p:cNvPr id="1480715" name="Freeform 11"/>
          <p:cNvSpPr>
            <a:spLocks/>
          </p:cNvSpPr>
          <p:nvPr/>
        </p:nvSpPr>
        <p:spPr bwMode="auto">
          <a:xfrm>
            <a:off x="977900" y="3478213"/>
            <a:ext cx="77788" cy="77787"/>
          </a:xfrm>
          <a:custGeom>
            <a:avLst/>
            <a:gdLst/>
            <a:ahLst/>
            <a:cxnLst>
              <a:cxn ang="0">
                <a:pos x="0" y="48"/>
              </a:cxn>
              <a:cxn ang="0">
                <a:pos x="24" y="0"/>
              </a:cxn>
              <a:cxn ang="0">
                <a:pos x="48" y="48"/>
              </a:cxn>
            </a:cxnLst>
            <a:rect l="0" t="0" r="r" b="b"/>
            <a:pathLst>
              <a:path w="49" h="49">
                <a:moveTo>
                  <a:pt x="0" y="48"/>
                </a:moveTo>
                <a:lnTo>
                  <a:pt x="24" y="0"/>
                </a:lnTo>
                <a:lnTo>
                  <a:pt x="48" y="48"/>
                </a:lnTo>
              </a:path>
            </a:pathLst>
          </a:custGeom>
          <a:no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a:latin typeface="Calibri"/>
              <a:cs typeface="Calibri"/>
            </a:endParaRPr>
          </a:p>
        </p:txBody>
      </p:sp>
      <p:sp>
        <p:nvSpPr>
          <p:cNvPr id="1480716" name="Rectangle 12"/>
          <p:cNvSpPr>
            <a:spLocks noChangeArrowheads="1"/>
          </p:cNvSpPr>
          <p:nvPr/>
        </p:nvSpPr>
        <p:spPr bwMode="auto">
          <a:xfrm>
            <a:off x="1446213" y="3108325"/>
            <a:ext cx="1068387" cy="1235075"/>
          </a:xfrm>
          <a:prstGeom prst="rect">
            <a:avLst/>
          </a:prstGeom>
          <a:solidFill>
            <a:schemeClr val="bg1"/>
          </a:solidFill>
          <a:ln w="25400">
            <a:solidFill>
              <a:schemeClr val="tx1"/>
            </a:solidFill>
            <a:miter lim="800000"/>
            <a:headEnd/>
            <a:tailEnd/>
          </a:ln>
          <a:effectLst/>
        </p:spPr>
        <p:txBody>
          <a:bodyPr wrap="none" anchor="ctr">
            <a:prstTxWarp prst="textNoShape">
              <a:avLst/>
            </a:prstTxWarp>
          </a:bodyPr>
          <a:lstStyle/>
          <a:p>
            <a:pPr>
              <a:spcBef>
                <a:spcPct val="0"/>
              </a:spcBef>
            </a:pPr>
            <a:endParaRPr lang="en-US" sz="2800">
              <a:latin typeface="Calibri"/>
              <a:cs typeface="Calibri"/>
            </a:endParaRPr>
          </a:p>
        </p:txBody>
      </p:sp>
      <p:sp>
        <p:nvSpPr>
          <p:cNvPr id="1480717" name="Rectangle 13"/>
          <p:cNvSpPr>
            <a:spLocks noChangeArrowheads="1"/>
          </p:cNvSpPr>
          <p:nvPr/>
        </p:nvSpPr>
        <p:spPr bwMode="auto">
          <a:xfrm>
            <a:off x="1393825" y="3105150"/>
            <a:ext cx="568165" cy="335989"/>
          </a:xfrm>
          <a:prstGeom prst="rect">
            <a:avLst/>
          </a:prstGeom>
          <a:noFill/>
          <a:ln w="12700">
            <a:noFill/>
            <a:miter lim="800000"/>
            <a:headEnd/>
            <a:tailEnd/>
          </a:ln>
          <a:effectLst/>
        </p:spPr>
        <p:txBody>
          <a:bodyPr wrap="none" lIns="90488" tIns="44450" rIns="90488" bIns="44450">
            <a:prstTxWarp prst="textNoShape">
              <a:avLst/>
            </a:prstTxWarp>
            <a:spAutoFit/>
          </a:bodyPr>
          <a:lstStyle/>
          <a:p>
            <a:pPr algn="l">
              <a:spcBef>
                <a:spcPct val="0"/>
              </a:spcBef>
            </a:pPr>
            <a:r>
              <a:rPr lang="en-US">
                <a:latin typeface="Calibri"/>
                <a:cs typeface="Calibri"/>
              </a:rPr>
              <a:t>addr</a:t>
            </a:r>
          </a:p>
        </p:txBody>
      </p:sp>
      <p:sp>
        <p:nvSpPr>
          <p:cNvPr id="1480718" name="Rectangle 14"/>
          <p:cNvSpPr>
            <a:spLocks noChangeArrowheads="1"/>
          </p:cNvSpPr>
          <p:nvPr/>
        </p:nvSpPr>
        <p:spPr bwMode="auto">
          <a:xfrm>
            <a:off x="2052638" y="3133725"/>
            <a:ext cx="486613" cy="335989"/>
          </a:xfrm>
          <a:prstGeom prst="rect">
            <a:avLst/>
          </a:prstGeom>
          <a:noFill/>
          <a:ln w="12700">
            <a:noFill/>
            <a:miter lim="800000"/>
            <a:headEnd/>
            <a:tailEnd/>
          </a:ln>
          <a:effectLst/>
        </p:spPr>
        <p:txBody>
          <a:bodyPr wrap="none" lIns="90488" tIns="44450" rIns="90488" bIns="44450">
            <a:prstTxWarp prst="textNoShape">
              <a:avLst/>
            </a:prstTxWarp>
            <a:spAutoFit/>
          </a:bodyPr>
          <a:lstStyle/>
          <a:p>
            <a:pPr algn="l">
              <a:spcBef>
                <a:spcPct val="0"/>
              </a:spcBef>
            </a:pPr>
            <a:r>
              <a:rPr lang="en-US" dirty="0" err="1">
                <a:latin typeface="Calibri"/>
                <a:cs typeface="Calibri"/>
              </a:rPr>
              <a:t>inst</a:t>
            </a:r>
            <a:endParaRPr lang="en-US" dirty="0">
              <a:latin typeface="Calibri"/>
              <a:cs typeface="Calibri"/>
            </a:endParaRPr>
          </a:p>
        </p:txBody>
      </p:sp>
      <p:sp>
        <p:nvSpPr>
          <p:cNvPr id="1480719" name="Rectangle 15"/>
          <p:cNvSpPr>
            <a:spLocks noChangeArrowheads="1"/>
          </p:cNvSpPr>
          <p:nvPr/>
        </p:nvSpPr>
        <p:spPr bwMode="auto">
          <a:xfrm>
            <a:off x="1404938" y="3587750"/>
            <a:ext cx="1200750" cy="842282"/>
          </a:xfrm>
          <a:prstGeom prst="rect">
            <a:avLst/>
          </a:prstGeom>
          <a:noFill/>
          <a:ln w="25400">
            <a:noFill/>
            <a:miter lim="800000"/>
            <a:headEnd/>
            <a:tailEnd/>
          </a:ln>
          <a:effectLst/>
        </p:spPr>
        <p:txBody>
          <a:bodyPr wrap="none" lIns="90488" tIns="44450" rIns="90488" bIns="44450">
            <a:prstTxWarp prst="textNoShape">
              <a:avLst/>
            </a:prstTxWarp>
            <a:spAutoFit/>
          </a:bodyPr>
          <a:lstStyle/>
          <a:p>
            <a:pPr algn="l">
              <a:lnSpc>
                <a:spcPct val="90000"/>
              </a:lnSpc>
              <a:spcBef>
                <a:spcPct val="0"/>
              </a:spcBef>
            </a:pPr>
            <a:r>
              <a:rPr lang="en-US" dirty="0">
                <a:latin typeface="Calibri"/>
                <a:cs typeface="Calibri"/>
              </a:rPr>
              <a:t>Primary</a:t>
            </a:r>
          </a:p>
          <a:p>
            <a:pPr algn="l">
              <a:lnSpc>
                <a:spcPct val="90000"/>
              </a:lnSpc>
              <a:spcBef>
                <a:spcPct val="0"/>
              </a:spcBef>
            </a:pPr>
            <a:r>
              <a:rPr lang="en-US" dirty="0">
                <a:latin typeface="Calibri"/>
                <a:cs typeface="Calibri"/>
              </a:rPr>
              <a:t>Instruction</a:t>
            </a:r>
          </a:p>
          <a:p>
            <a:pPr algn="l">
              <a:lnSpc>
                <a:spcPct val="90000"/>
              </a:lnSpc>
              <a:spcBef>
                <a:spcPct val="0"/>
              </a:spcBef>
            </a:pPr>
            <a:r>
              <a:rPr lang="en-US" dirty="0">
                <a:latin typeface="Calibri"/>
                <a:cs typeface="Calibri"/>
              </a:rPr>
              <a:t>Cache</a:t>
            </a:r>
          </a:p>
        </p:txBody>
      </p:sp>
      <p:sp>
        <p:nvSpPr>
          <p:cNvPr id="1480720" name="Rectangle 16"/>
          <p:cNvSpPr>
            <a:spLocks noChangeArrowheads="1"/>
          </p:cNvSpPr>
          <p:nvPr/>
        </p:nvSpPr>
        <p:spPr bwMode="auto">
          <a:xfrm>
            <a:off x="987425" y="1682750"/>
            <a:ext cx="479599" cy="335989"/>
          </a:xfrm>
          <a:prstGeom prst="rect">
            <a:avLst/>
          </a:prstGeom>
          <a:noFill/>
          <a:ln w="12700">
            <a:noFill/>
            <a:miter lim="800000"/>
            <a:headEnd/>
            <a:tailEnd/>
          </a:ln>
          <a:effectLst/>
        </p:spPr>
        <p:txBody>
          <a:bodyPr wrap="none" lIns="90488" tIns="44450" rIns="90488" bIns="44450">
            <a:prstTxWarp prst="textNoShape">
              <a:avLst/>
            </a:prstTxWarp>
            <a:spAutoFit/>
          </a:bodyPr>
          <a:lstStyle/>
          <a:p>
            <a:pPr algn="l">
              <a:spcBef>
                <a:spcPct val="0"/>
              </a:spcBef>
            </a:pPr>
            <a:r>
              <a:rPr lang="en-US" dirty="0">
                <a:latin typeface="Calibri"/>
                <a:cs typeface="Calibri"/>
              </a:rPr>
              <a:t>0x4</a:t>
            </a:r>
          </a:p>
        </p:txBody>
      </p:sp>
      <p:sp>
        <p:nvSpPr>
          <p:cNvPr id="1480721" name="Freeform 17"/>
          <p:cNvSpPr>
            <a:spLocks/>
          </p:cNvSpPr>
          <p:nvPr/>
        </p:nvSpPr>
        <p:spPr bwMode="auto">
          <a:xfrm>
            <a:off x="1522413" y="1724025"/>
            <a:ext cx="382587" cy="611188"/>
          </a:xfrm>
          <a:custGeom>
            <a:avLst/>
            <a:gdLst/>
            <a:ahLst/>
            <a:cxnLst>
              <a:cxn ang="0">
                <a:pos x="0" y="0"/>
              </a:cxn>
              <a:cxn ang="0">
                <a:pos x="0" y="160"/>
              </a:cxn>
              <a:cxn ang="0">
                <a:pos x="48" y="192"/>
              </a:cxn>
              <a:cxn ang="0">
                <a:pos x="0" y="224"/>
              </a:cxn>
              <a:cxn ang="0">
                <a:pos x="0" y="384"/>
              </a:cxn>
              <a:cxn ang="0">
                <a:pos x="240" y="288"/>
              </a:cxn>
              <a:cxn ang="0">
                <a:pos x="240" y="96"/>
              </a:cxn>
              <a:cxn ang="0">
                <a:pos x="0" y="0"/>
              </a:cxn>
            </a:cxnLst>
            <a:rect l="0" t="0" r="r" b="b"/>
            <a:pathLst>
              <a:path w="241" h="385">
                <a:moveTo>
                  <a:pt x="0" y="0"/>
                </a:moveTo>
                <a:lnTo>
                  <a:pt x="0" y="160"/>
                </a:lnTo>
                <a:lnTo>
                  <a:pt x="48" y="192"/>
                </a:lnTo>
                <a:lnTo>
                  <a:pt x="0" y="224"/>
                </a:lnTo>
                <a:lnTo>
                  <a:pt x="0" y="384"/>
                </a:lnTo>
                <a:lnTo>
                  <a:pt x="240" y="288"/>
                </a:lnTo>
                <a:lnTo>
                  <a:pt x="240" y="96"/>
                </a:lnTo>
                <a:lnTo>
                  <a:pt x="0" y="0"/>
                </a:lnTo>
              </a:path>
            </a:pathLst>
          </a:custGeom>
          <a:solidFill>
            <a:schemeClr val="bg1"/>
          </a:solid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a:latin typeface="Calibri"/>
              <a:cs typeface="Calibri"/>
            </a:endParaRPr>
          </a:p>
        </p:txBody>
      </p:sp>
      <p:sp>
        <p:nvSpPr>
          <p:cNvPr id="1480722" name="Line 18"/>
          <p:cNvSpPr>
            <a:spLocks noChangeShapeType="1"/>
          </p:cNvSpPr>
          <p:nvPr/>
        </p:nvSpPr>
        <p:spPr bwMode="auto">
          <a:xfrm>
            <a:off x="1452563" y="1800225"/>
            <a:ext cx="63500" cy="0"/>
          </a:xfrm>
          <a:prstGeom prst="line">
            <a:avLst/>
          </a:prstGeom>
          <a:no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80723" name="Rectangle 19"/>
          <p:cNvSpPr>
            <a:spLocks noChangeArrowheads="1"/>
          </p:cNvSpPr>
          <p:nvPr/>
        </p:nvSpPr>
        <p:spPr bwMode="auto">
          <a:xfrm>
            <a:off x="1547712" y="1859166"/>
            <a:ext cx="433488" cy="274434"/>
          </a:xfrm>
          <a:prstGeom prst="rect">
            <a:avLst/>
          </a:prstGeom>
          <a:noFill/>
          <a:ln w="12700">
            <a:noFill/>
            <a:miter lim="800000"/>
            <a:headEnd/>
            <a:tailEnd/>
          </a:ln>
          <a:effectLst/>
        </p:spPr>
        <p:txBody>
          <a:bodyPr wrap="none" lIns="90488" tIns="44450" rIns="90488" bIns="44450">
            <a:prstTxWarp prst="textNoShape">
              <a:avLst/>
            </a:prstTxWarp>
            <a:spAutoFit/>
          </a:bodyPr>
          <a:lstStyle/>
          <a:p>
            <a:pPr algn="l">
              <a:spcBef>
                <a:spcPct val="0"/>
              </a:spcBef>
            </a:pPr>
            <a:r>
              <a:rPr lang="en-US" sz="1200" dirty="0">
                <a:latin typeface="Calibri"/>
                <a:cs typeface="Calibri"/>
              </a:rPr>
              <a:t>Add</a:t>
            </a:r>
          </a:p>
        </p:txBody>
      </p:sp>
      <p:grpSp>
        <p:nvGrpSpPr>
          <p:cNvPr id="1480724" name="Group 20"/>
          <p:cNvGrpSpPr>
            <a:grpSpLocks/>
          </p:cNvGrpSpPr>
          <p:nvPr/>
        </p:nvGrpSpPr>
        <p:grpSpPr bwMode="auto">
          <a:xfrm>
            <a:off x="3275018" y="2701925"/>
            <a:ext cx="311150" cy="485775"/>
            <a:chOff x="2063" y="1846"/>
            <a:chExt cx="196" cy="306"/>
          </a:xfrm>
          <a:solidFill>
            <a:srgbClr val="FFFFFF"/>
          </a:solidFill>
        </p:grpSpPr>
        <p:sp>
          <p:nvSpPr>
            <p:cNvPr id="1480725" name="Rectangle 21"/>
            <p:cNvSpPr>
              <a:spLocks noChangeArrowheads="1"/>
            </p:cNvSpPr>
            <p:nvPr/>
          </p:nvSpPr>
          <p:spPr bwMode="auto">
            <a:xfrm>
              <a:off x="2102" y="1846"/>
              <a:ext cx="109" cy="304"/>
            </a:xfrm>
            <a:prstGeom prst="rect">
              <a:avLst/>
            </a:prstGeom>
            <a:grpFill/>
            <a:ln w="25400">
              <a:solidFill>
                <a:schemeClr val="tx1"/>
              </a:solidFill>
              <a:miter lim="800000"/>
              <a:headEnd/>
              <a:tailEnd/>
            </a:ln>
            <a:effectLst/>
          </p:spPr>
          <p:txBody>
            <a:bodyPr wrap="none" anchor="ctr">
              <a:prstTxWarp prst="textNoShape">
                <a:avLst/>
              </a:prstTxWarp>
            </a:bodyPr>
            <a:lstStyle/>
            <a:p>
              <a:endParaRPr lang="en-US">
                <a:latin typeface="Calibri"/>
                <a:cs typeface="Calibri"/>
              </a:endParaRPr>
            </a:p>
          </p:txBody>
        </p:sp>
        <p:sp>
          <p:nvSpPr>
            <p:cNvPr id="1480726" name="Freeform 22"/>
            <p:cNvSpPr>
              <a:spLocks/>
            </p:cNvSpPr>
            <p:nvPr/>
          </p:nvSpPr>
          <p:spPr bwMode="auto">
            <a:xfrm>
              <a:off x="2135" y="2108"/>
              <a:ext cx="43" cy="44"/>
            </a:xfrm>
            <a:custGeom>
              <a:avLst/>
              <a:gdLst/>
              <a:ahLst/>
              <a:cxnLst>
                <a:cxn ang="0">
                  <a:pos x="0" y="43"/>
                </a:cxn>
                <a:cxn ang="0">
                  <a:pos x="21" y="0"/>
                </a:cxn>
                <a:cxn ang="0">
                  <a:pos x="42" y="43"/>
                </a:cxn>
              </a:cxnLst>
              <a:rect l="0" t="0" r="r" b="b"/>
              <a:pathLst>
                <a:path w="43" h="44">
                  <a:moveTo>
                    <a:pt x="0" y="43"/>
                  </a:moveTo>
                  <a:lnTo>
                    <a:pt x="21" y="0"/>
                  </a:lnTo>
                  <a:lnTo>
                    <a:pt x="42" y="43"/>
                  </a:lnTo>
                </a:path>
              </a:pathLst>
            </a:custGeom>
            <a:grp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a:latin typeface="Calibri"/>
                <a:cs typeface="Calibri"/>
              </a:endParaRPr>
            </a:p>
          </p:txBody>
        </p:sp>
        <p:sp>
          <p:nvSpPr>
            <p:cNvPr id="1480727" name="Rectangle 23"/>
            <p:cNvSpPr>
              <a:spLocks noChangeArrowheads="1"/>
            </p:cNvSpPr>
            <p:nvPr/>
          </p:nvSpPr>
          <p:spPr bwMode="auto">
            <a:xfrm>
              <a:off x="2063" y="1913"/>
              <a:ext cx="196" cy="173"/>
            </a:xfrm>
            <a:prstGeom prst="rect">
              <a:avLst/>
            </a:prstGeom>
            <a:noFill/>
            <a:ln w="25400">
              <a:noFill/>
              <a:miter lim="800000"/>
              <a:headEnd/>
              <a:tailEnd/>
            </a:ln>
            <a:effectLst/>
          </p:spPr>
          <p:txBody>
            <a:bodyPr wrap="none" lIns="90488" tIns="44450" rIns="90488" bIns="44450">
              <a:prstTxWarp prst="textNoShape">
                <a:avLst/>
              </a:prstTxWarp>
              <a:spAutoFit/>
            </a:bodyPr>
            <a:lstStyle/>
            <a:p>
              <a:pPr algn="l">
                <a:spcBef>
                  <a:spcPct val="0"/>
                </a:spcBef>
              </a:pPr>
              <a:r>
                <a:rPr lang="en-US" sz="1200" dirty="0">
                  <a:latin typeface="Calibri"/>
                  <a:cs typeface="Calibri"/>
                </a:rPr>
                <a:t>IR</a:t>
              </a:r>
            </a:p>
          </p:txBody>
        </p:sp>
      </p:grpSp>
      <p:sp>
        <p:nvSpPr>
          <p:cNvPr id="1480728" name="Freeform 24"/>
          <p:cNvSpPr>
            <a:spLocks/>
          </p:cNvSpPr>
          <p:nvPr/>
        </p:nvSpPr>
        <p:spPr bwMode="auto">
          <a:xfrm>
            <a:off x="609600" y="1371600"/>
            <a:ext cx="1452563" cy="1897063"/>
          </a:xfrm>
          <a:custGeom>
            <a:avLst/>
            <a:gdLst/>
            <a:ahLst/>
            <a:cxnLst>
              <a:cxn ang="0">
                <a:pos x="822" y="429"/>
              </a:cxn>
              <a:cxn ang="0">
                <a:pos x="915" y="429"/>
              </a:cxn>
              <a:cxn ang="0">
                <a:pos x="915" y="0"/>
              </a:cxn>
              <a:cxn ang="0">
                <a:pos x="0" y="1"/>
              </a:cxn>
              <a:cxn ang="0">
                <a:pos x="0" y="1195"/>
              </a:cxn>
              <a:cxn ang="0">
                <a:pos x="212" y="1195"/>
              </a:cxn>
            </a:cxnLst>
            <a:rect l="0" t="0" r="r" b="b"/>
            <a:pathLst>
              <a:path w="915" h="1195">
                <a:moveTo>
                  <a:pt x="822" y="429"/>
                </a:moveTo>
                <a:lnTo>
                  <a:pt x="915" y="429"/>
                </a:lnTo>
                <a:lnTo>
                  <a:pt x="915" y="0"/>
                </a:lnTo>
                <a:lnTo>
                  <a:pt x="0" y="1"/>
                </a:lnTo>
                <a:lnTo>
                  <a:pt x="0" y="1195"/>
                </a:lnTo>
                <a:lnTo>
                  <a:pt x="212" y="1195"/>
                </a:lnTo>
              </a:path>
            </a:pathLst>
          </a:custGeom>
          <a:noFill/>
          <a:ln w="25400" cap="flat" cmpd="sng">
            <a:solidFill>
              <a:schemeClr val="tx1"/>
            </a:solidFill>
            <a:prstDash val="solid"/>
            <a:round/>
            <a:headEnd type="none" w="med" len="med"/>
            <a:tailEnd type="triangle" w="med" len="med"/>
          </a:ln>
          <a:effectLst/>
        </p:spPr>
        <p:txBody>
          <a:bodyPr wrap="none" anchor="ctr">
            <a:prstTxWarp prst="textNoShape">
              <a:avLst/>
            </a:prstTxWarp>
          </a:bodyPr>
          <a:lstStyle/>
          <a:p>
            <a:endParaRPr lang="en-US">
              <a:latin typeface="Calibri"/>
              <a:cs typeface="Calibri"/>
            </a:endParaRPr>
          </a:p>
        </p:txBody>
      </p:sp>
      <p:sp>
        <p:nvSpPr>
          <p:cNvPr id="1480729" name="Text Box 25"/>
          <p:cNvSpPr txBox="1">
            <a:spLocks noChangeArrowheads="1"/>
          </p:cNvSpPr>
          <p:nvPr/>
        </p:nvSpPr>
        <p:spPr bwMode="auto">
          <a:xfrm>
            <a:off x="3276600" y="3198813"/>
            <a:ext cx="359681" cy="338554"/>
          </a:xfrm>
          <a:prstGeom prst="rect">
            <a:avLst/>
          </a:prstGeom>
          <a:noFill/>
          <a:ln w="25400">
            <a:noFill/>
            <a:miter lim="800000"/>
            <a:headEnd/>
            <a:tailEnd/>
          </a:ln>
          <a:effectLst/>
        </p:spPr>
        <p:txBody>
          <a:bodyPr wrap="none">
            <a:prstTxWarp prst="textNoShape">
              <a:avLst/>
            </a:prstTxWarp>
            <a:spAutoFit/>
          </a:bodyPr>
          <a:lstStyle/>
          <a:p>
            <a:pPr algn="l">
              <a:spcBef>
                <a:spcPct val="0"/>
              </a:spcBef>
            </a:pPr>
            <a:r>
              <a:rPr lang="en-US" i="1">
                <a:latin typeface="Calibri"/>
                <a:cs typeface="Calibri"/>
              </a:rPr>
              <a:t>D</a:t>
            </a:r>
          </a:p>
        </p:txBody>
      </p:sp>
      <p:sp>
        <p:nvSpPr>
          <p:cNvPr id="1480730" name="Freeform 26"/>
          <p:cNvSpPr>
            <a:spLocks/>
          </p:cNvSpPr>
          <p:nvPr/>
        </p:nvSpPr>
        <p:spPr bwMode="auto">
          <a:xfrm>
            <a:off x="2771775" y="2732088"/>
            <a:ext cx="230188" cy="458787"/>
          </a:xfrm>
          <a:custGeom>
            <a:avLst/>
            <a:gdLst/>
            <a:ahLst/>
            <a:cxnLst>
              <a:cxn ang="0">
                <a:pos x="144" y="48"/>
              </a:cxn>
              <a:cxn ang="0">
                <a:pos x="144" y="240"/>
              </a:cxn>
              <a:cxn ang="0">
                <a:pos x="0" y="288"/>
              </a:cxn>
              <a:cxn ang="0">
                <a:pos x="0" y="0"/>
              </a:cxn>
              <a:cxn ang="0">
                <a:pos x="144" y="48"/>
              </a:cxn>
            </a:cxnLst>
            <a:rect l="0" t="0" r="r" b="b"/>
            <a:pathLst>
              <a:path w="145" h="289">
                <a:moveTo>
                  <a:pt x="144" y="48"/>
                </a:moveTo>
                <a:lnTo>
                  <a:pt x="144" y="240"/>
                </a:lnTo>
                <a:lnTo>
                  <a:pt x="0" y="288"/>
                </a:lnTo>
                <a:lnTo>
                  <a:pt x="0" y="0"/>
                </a:lnTo>
                <a:lnTo>
                  <a:pt x="144" y="48"/>
                </a:lnTo>
              </a:path>
            </a:pathLst>
          </a:custGeom>
          <a:solidFill>
            <a:schemeClr val="bg1"/>
          </a:solid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a:latin typeface="Calibri"/>
              <a:cs typeface="Calibri"/>
            </a:endParaRPr>
          </a:p>
        </p:txBody>
      </p:sp>
      <p:sp>
        <p:nvSpPr>
          <p:cNvPr id="1480731" name="Rectangle 27"/>
          <p:cNvSpPr>
            <a:spLocks noChangeArrowheads="1"/>
          </p:cNvSpPr>
          <p:nvPr/>
        </p:nvSpPr>
        <p:spPr bwMode="auto">
          <a:xfrm>
            <a:off x="1828800" y="2667000"/>
            <a:ext cx="763131" cy="335989"/>
          </a:xfrm>
          <a:prstGeom prst="rect">
            <a:avLst/>
          </a:prstGeom>
          <a:noFill/>
          <a:ln w="25400">
            <a:noFill/>
            <a:miter lim="800000"/>
            <a:headEnd/>
            <a:tailEnd/>
          </a:ln>
          <a:effectLst/>
        </p:spPr>
        <p:txBody>
          <a:bodyPr wrap="none" lIns="90488" tIns="44450" rIns="90488" bIns="44450">
            <a:prstTxWarp prst="textNoShape">
              <a:avLst/>
            </a:prstTxWarp>
            <a:spAutoFit/>
          </a:bodyPr>
          <a:lstStyle/>
          <a:p>
            <a:pPr algn="l">
              <a:spcBef>
                <a:spcPct val="0"/>
              </a:spcBef>
            </a:pPr>
            <a:r>
              <a:rPr lang="en-US" dirty="0" smtClean="0">
                <a:latin typeface="Calibri"/>
                <a:cs typeface="Calibri"/>
              </a:rPr>
              <a:t>bubble</a:t>
            </a:r>
            <a:endParaRPr lang="en-US" dirty="0">
              <a:latin typeface="Calibri"/>
              <a:cs typeface="Calibri"/>
            </a:endParaRPr>
          </a:p>
        </p:txBody>
      </p:sp>
      <p:sp>
        <p:nvSpPr>
          <p:cNvPr id="1480732" name="Line 28"/>
          <p:cNvSpPr>
            <a:spLocks noChangeShapeType="1"/>
          </p:cNvSpPr>
          <p:nvPr/>
        </p:nvSpPr>
        <p:spPr bwMode="auto">
          <a:xfrm>
            <a:off x="3003550" y="2947988"/>
            <a:ext cx="317500"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33" name="Line 29"/>
          <p:cNvSpPr>
            <a:spLocks noChangeShapeType="1"/>
          </p:cNvSpPr>
          <p:nvPr/>
        </p:nvSpPr>
        <p:spPr bwMode="auto">
          <a:xfrm flipV="1">
            <a:off x="2590800" y="2819400"/>
            <a:ext cx="184150" cy="0"/>
          </a:xfrm>
          <a:prstGeom prst="line">
            <a:avLst/>
          </a:prstGeom>
          <a:noFill/>
          <a:ln w="254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80734" name="Freeform 30"/>
          <p:cNvSpPr>
            <a:spLocks/>
          </p:cNvSpPr>
          <p:nvPr/>
        </p:nvSpPr>
        <p:spPr bwMode="auto">
          <a:xfrm>
            <a:off x="2509838" y="3032125"/>
            <a:ext cx="252412" cy="242888"/>
          </a:xfrm>
          <a:custGeom>
            <a:avLst/>
            <a:gdLst/>
            <a:ahLst/>
            <a:cxnLst>
              <a:cxn ang="0">
                <a:pos x="0" y="153"/>
              </a:cxn>
              <a:cxn ang="0">
                <a:pos x="87" y="153"/>
              </a:cxn>
              <a:cxn ang="0">
                <a:pos x="87" y="0"/>
              </a:cxn>
              <a:cxn ang="0">
                <a:pos x="159" y="0"/>
              </a:cxn>
            </a:cxnLst>
            <a:rect l="0" t="0" r="r" b="b"/>
            <a:pathLst>
              <a:path w="159" h="153">
                <a:moveTo>
                  <a:pt x="0" y="153"/>
                </a:moveTo>
                <a:lnTo>
                  <a:pt x="87" y="153"/>
                </a:lnTo>
                <a:lnTo>
                  <a:pt x="87" y="0"/>
                </a:lnTo>
                <a:lnTo>
                  <a:pt x="159" y="0"/>
                </a:lnTo>
              </a:path>
            </a:pathLst>
          </a:custGeom>
          <a:noFill/>
          <a:ln w="25400" cap="flat" cmpd="sng">
            <a:solidFill>
              <a:schemeClr val="tx1"/>
            </a:solidFill>
            <a:prstDash val="solid"/>
            <a:round/>
            <a:headEnd/>
            <a:tailEnd/>
          </a:ln>
          <a:effectLst/>
        </p:spPr>
        <p:txBody>
          <a:bodyPr wrap="none" anchor="ctr">
            <a:prstTxWarp prst="textNoShape">
              <a:avLst/>
            </a:prstTxWarp>
          </a:bodyPr>
          <a:lstStyle/>
          <a:p>
            <a:endParaRPr lang="en-US">
              <a:latin typeface="Calibri"/>
              <a:cs typeface="Calibri"/>
            </a:endParaRPr>
          </a:p>
        </p:txBody>
      </p:sp>
      <p:sp>
        <p:nvSpPr>
          <p:cNvPr id="1480735" name="Text Box 31"/>
          <p:cNvSpPr txBox="1">
            <a:spLocks noChangeArrowheads="1"/>
          </p:cNvSpPr>
          <p:nvPr/>
        </p:nvSpPr>
        <p:spPr bwMode="auto">
          <a:xfrm>
            <a:off x="2073679" y="3354180"/>
            <a:ext cx="470680" cy="338554"/>
          </a:xfrm>
          <a:prstGeom prst="rect">
            <a:avLst/>
          </a:prstGeom>
          <a:noFill/>
          <a:ln w="25400">
            <a:noFill/>
            <a:miter lim="800000"/>
            <a:headEnd/>
            <a:tailEnd/>
          </a:ln>
          <a:effectLst/>
        </p:spPr>
        <p:txBody>
          <a:bodyPr wrap="none" anchor="ctr">
            <a:prstTxWarp prst="textNoShape">
              <a:avLst/>
            </a:prstTxWarp>
            <a:spAutoFit/>
          </a:bodyPr>
          <a:lstStyle/>
          <a:p>
            <a:pPr>
              <a:spcBef>
                <a:spcPct val="0"/>
              </a:spcBef>
            </a:pPr>
            <a:r>
              <a:rPr lang="en-US">
                <a:latin typeface="Calibri"/>
                <a:cs typeface="Calibri"/>
              </a:rPr>
              <a:t>hit</a:t>
            </a:r>
            <a:r>
              <a:rPr lang="en-US" sz="1100">
                <a:latin typeface="Calibri"/>
                <a:cs typeface="Calibri"/>
              </a:rPr>
              <a:t>?</a:t>
            </a:r>
            <a:endParaRPr lang="en-US" sz="2800">
              <a:latin typeface="Calibri"/>
              <a:cs typeface="Calibri"/>
            </a:endParaRPr>
          </a:p>
        </p:txBody>
      </p:sp>
      <p:sp>
        <p:nvSpPr>
          <p:cNvPr id="1480736" name="Freeform 32"/>
          <p:cNvSpPr>
            <a:spLocks/>
          </p:cNvSpPr>
          <p:nvPr/>
        </p:nvSpPr>
        <p:spPr bwMode="auto">
          <a:xfrm>
            <a:off x="2514600" y="3124200"/>
            <a:ext cx="381000" cy="381000"/>
          </a:xfrm>
          <a:custGeom>
            <a:avLst/>
            <a:gdLst/>
            <a:ahLst/>
            <a:cxnLst>
              <a:cxn ang="0">
                <a:pos x="0" y="240"/>
              </a:cxn>
              <a:cxn ang="0">
                <a:pos x="240" y="240"/>
              </a:cxn>
              <a:cxn ang="0">
                <a:pos x="240" y="0"/>
              </a:cxn>
            </a:cxnLst>
            <a:rect l="0" t="0" r="r" b="b"/>
            <a:pathLst>
              <a:path w="240" h="240">
                <a:moveTo>
                  <a:pt x="0" y="240"/>
                </a:moveTo>
                <a:lnTo>
                  <a:pt x="240" y="240"/>
                </a:lnTo>
                <a:lnTo>
                  <a:pt x="240" y="0"/>
                </a:lnTo>
              </a:path>
            </a:pathLst>
          </a:custGeom>
          <a:noFill/>
          <a:ln w="25400" cap="flat" cmpd="sng">
            <a:solidFill>
              <a:schemeClr val="tx2"/>
            </a:solidFill>
            <a:prstDash val="solid"/>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37" name="Freeform 33"/>
          <p:cNvSpPr>
            <a:spLocks/>
          </p:cNvSpPr>
          <p:nvPr/>
        </p:nvSpPr>
        <p:spPr bwMode="auto">
          <a:xfrm>
            <a:off x="1066800" y="3505200"/>
            <a:ext cx="1828800" cy="1143000"/>
          </a:xfrm>
          <a:custGeom>
            <a:avLst/>
            <a:gdLst/>
            <a:ahLst/>
            <a:cxnLst>
              <a:cxn ang="0">
                <a:pos x="1152" y="0"/>
              </a:cxn>
              <a:cxn ang="0">
                <a:pos x="1148" y="635"/>
              </a:cxn>
              <a:cxn ang="0">
                <a:pos x="1" y="635"/>
              </a:cxn>
              <a:cxn ang="0">
                <a:pos x="0" y="48"/>
              </a:cxn>
            </a:cxnLst>
            <a:rect l="0" t="0" r="r" b="b"/>
            <a:pathLst>
              <a:path w="1152" h="635">
                <a:moveTo>
                  <a:pt x="1152" y="0"/>
                </a:moveTo>
                <a:lnTo>
                  <a:pt x="1148" y="635"/>
                </a:lnTo>
                <a:lnTo>
                  <a:pt x="1" y="635"/>
                </a:lnTo>
                <a:lnTo>
                  <a:pt x="0" y="48"/>
                </a:lnTo>
              </a:path>
            </a:pathLst>
          </a:custGeom>
          <a:noFill/>
          <a:ln w="25400" cap="flat" cmpd="sng">
            <a:solidFill>
              <a:schemeClr val="tx2"/>
            </a:solidFill>
            <a:prstDash val="solid"/>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38" name="Line 34"/>
          <p:cNvSpPr>
            <a:spLocks noChangeShapeType="1"/>
          </p:cNvSpPr>
          <p:nvPr/>
        </p:nvSpPr>
        <p:spPr bwMode="auto">
          <a:xfrm>
            <a:off x="2895600" y="4495800"/>
            <a:ext cx="0" cy="533400"/>
          </a:xfrm>
          <a:prstGeom prst="line">
            <a:avLst/>
          </a:prstGeom>
          <a:noFill/>
          <a:ln w="25400">
            <a:solidFill>
              <a:schemeClr val="tx2"/>
            </a:solidFill>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39" name="Text Box 35"/>
          <p:cNvSpPr txBox="1">
            <a:spLocks noChangeArrowheads="1"/>
          </p:cNvSpPr>
          <p:nvPr/>
        </p:nvSpPr>
        <p:spPr bwMode="auto">
          <a:xfrm>
            <a:off x="0" y="3599934"/>
            <a:ext cx="1206500" cy="369332"/>
          </a:xfrm>
          <a:prstGeom prst="rect">
            <a:avLst/>
          </a:prstGeom>
          <a:noFill/>
          <a:ln w="25400">
            <a:noFill/>
            <a:miter lim="800000"/>
            <a:headEnd/>
            <a:tailEnd/>
          </a:ln>
          <a:effectLst/>
        </p:spPr>
        <p:txBody>
          <a:bodyPr anchor="ctr">
            <a:prstTxWarp prst="textNoShape">
              <a:avLst/>
            </a:prstTxWarp>
            <a:spAutoFit/>
          </a:bodyPr>
          <a:lstStyle/>
          <a:p>
            <a:pPr lvl="1" algn="l">
              <a:spcBef>
                <a:spcPct val="0"/>
              </a:spcBef>
            </a:pPr>
            <a:r>
              <a:rPr lang="en-US" sz="1800" dirty="0" err="1">
                <a:latin typeface="Calibri"/>
                <a:cs typeface="Calibri"/>
              </a:rPr>
              <a:t>PCen</a:t>
            </a:r>
            <a:endParaRPr lang="en-US" sz="1800" dirty="0">
              <a:latin typeface="Calibri"/>
              <a:cs typeface="Calibri"/>
            </a:endParaRPr>
          </a:p>
        </p:txBody>
      </p:sp>
      <p:sp>
        <p:nvSpPr>
          <p:cNvPr id="1480740" name="Rectangle 36"/>
          <p:cNvSpPr>
            <a:spLocks noChangeArrowheads="1"/>
          </p:cNvSpPr>
          <p:nvPr/>
        </p:nvSpPr>
        <p:spPr bwMode="auto">
          <a:xfrm>
            <a:off x="3810000" y="2133600"/>
            <a:ext cx="990600" cy="1676400"/>
          </a:xfrm>
          <a:prstGeom prst="rect">
            <a:avLst/>
          </a:prstGeom>
          <a:solidFill>
            <a:schemeClr val="bg1"/>
          </a:solidFill>
          <a:ln w="25400">
            <a:solidFill>
              <a:schemeClr val="tx1"/>
            </a:solidFill>
            <a:miter lim="800000"/>
            <a:headEnd/>
            <a:tailEnd/>
          </a:ln>
          <a:effectLst/>
        </p:spPr>
        <p:txBody>
          <a:bodyPr wrap="none" anchor="ctr">
            <a:prstTxWarp prst="textNoShape">
              <a:avLst/>
            </a:prstTxWarp>
          </a:bodyPr>
          <a:lstStyle/>
          <a:p>
            <a:pPr>
              <a:spcBef>
                <a:spcPct val="0"/>
              </a:spcBef>
            </a:pPr>
            <a:r>
              <a:rPr lang="en-US" dirty="0">
                <a:latin typeface="Calibri"/>
                <a:cs typeface="Calibri"/>
              </a:rPr>
              <a:t>Decode,</a:t>
            </a:r>
          </a:p>
          <a:p>
            <a:pPr>
              <a:spcBef>
                <a:spcPct val="0"/>
              </a:spcBef>
            </a:pPr>
            <a:r>
              <a:rPr lang="en-US" dirty="0">
                <a:latin typeface="Calibri"/>
                <a:cs typeface="Calibri"/>
              </a:rPr>
              <a:t>Register</a:t>
            </a:r>
          </a:p>
          <a:p>
            <a:pPr>
              <a:spcBef>
                <a:spcPct val="0"/>
              </a:spcBef>
            </a:pPr>
            <a:r>
              <a:rPr lang="en-US" dirty="0">
                <a:latin typeface="Calibri"/>
                <a:cs typeface="Calibri"/>
              </a:rPr>
              <a:t>Fetch</a:t>
            </a:r>
          </a:p>
        </p:txBody>
      </p:sp>
      <p:sp>
        <p:nvSpPr>
          <p:cNvPr id="1480741" name="Line 37"/>
          <p:cNvSpPr>
            <a:spLocks noChangeShapeType="1"/>
          </p:cNvSpPr>
          <p:nvPr/>
        </p:nvSpPr>
        <p:spPr bwMode="auto">
          <a:xfrm>
            <a:off x="3505200" y="2971800"/>
            <a:ext cx="304800"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42" name="Freeform 38"/>
          <p:cNvSpPr>
            <a:spLocks/>
          </p:cNvSpPr>
          <p:nvPr/>
        </p:nvSpPr>
        <p:spPr bwMode="auto">
          <a:xfrm flipV="1">
            <a:off x="7772400" y="2919413"/>
            <a:ext cx="376238" cy="128587"/>
          </a:xfrm>
          <a:custGeom>
            <a:avLst/>
            <a:gdLst/>
            <a:ahLst/>
            <a:cxnLst>
              <a:cxn ang="0">
                <a:pos x="0" y="0"/>
              </a:cxn>
              <a:cxn ang="0">
                <a:pos x="336" y="0"/>
              </a:cxn>
            </a:cxnLst>
            <a:rect l="0" t="0" r="r" b="b"/>
            <a:pathLst>
              <a:path w="337" h="1">
                <a:moveTo>
                  <a:pt x="0" y="0"/>
                </a:moveTo>
                <a:lnTo>
                  <a:pt x="336" y="0"/>
                </a:lnTo>
              </a:path>
            </a:pathLst>
          </a:custGeom>
          <a:noFill/>
          <a:ln w="25400" cap="rnd" cmpd="sng">
            <a:solidFill>
              <a:schemeClr val="tx1"/>
            </a:solidFill>
            <a:prstDash val="solid"/>
            <a:round/>
            <a:headEnd type="none" w="med" len="med"/>
            <a:tailEnd type="triangle" w="med" len="med"/>
          </a:ln>
          <a:effectLst/>
        </p:spPr>
        <p:txBody>
          <a:bodyPr>
            <a:prstTxWarp prst="textNoShape">
              <a:avLst/>
            </a:prstTxWarp>
          </a:bodyPr>
          <a:lstStyle/>
          <a:p>
            <a:endParaRPr lang="en-US" sz="1800">
              <a:latin typeface="Calibri"/>
              <a:cs typeface="Calibri"/>
            </a:endParaRPr>
          </a:p>
        </p:txBody>
      </p:sp>
      <p:sp>
        <p:nvSpPr>
          <p:cNvPr id="1480743" name="Freeform 39"/>
          <p:cNvSpPr>
            <a:spLocks/>
          </p:cNvSpPr>
          <p:nvPr/>
        </p:nvSpPr>
        <p:spPr bwMode="auto">
          <a:xfrm>
            <a:off x="6400800" y="2667000"/>
            <a:ext cx="1746250" cy="1155700"/>
          </a:xfrm>
          <a:custGeom>
            <a:avLst/>
            <a:gdLst/>
            <a:ahLst/>
            <a:cxnLst>
              <a:cxn ang="0">
                <a:pos x="0" y="0"/>
              </a:cxn>
              <a:cxn ang="0">
                <a:pos x="0" y="728"/>
              </a:cxn>
              <a:cxn ang="0">
                <a:pos x="843" y="728"/>
              </a:cxn>
              <a:cxn ang="0">
                <a:pos x="986" y="728"/>
              </a:cxn>
              <a:cxn ang="0">
                <a:pos x="984" y="404"/>
              </a:cxn>
              <a:cxn ang="0">
                <a:pos x="1100" y="399"/>
              </a:cxn>
            </a:cxnLst>
            <a:rect l="0" t="0" r="r" b="b"/>
            <a:pathLst>
              <a:path w="1100" h="728">
                <a:moveTo>
                  <a:pt x="0" y="0"/>
                </a:moveTo>
                <a:lnTo>
                  <a:pt x="0" y="728"/>
                </a:lnTo>
                <a:lnTo>
                  <a:pt x="843" y="728"/>
                </a:lnTo>
                <a:lnTo>
                  <a:pt x="986" y="728"/>
                </a:lnTo>
                <a:lnTo>
                  <a:pt x="984" y="404"/>
                </a:lnTo>
                <a:lnTo>
                  <a:pt x="1100" y="399"/>
                </a:lnTo>
              </a:path>
            </a:pathLst>
          </a:custGeom>
          <a:noFill/>
          <a:ln w="25400" cap="rnd" cmpd="sng">
            <a:solidFill>
              <a:schemeClr val="tx1"/>
            </a:solidFill>
            <a:prstDash val="solid"/>
            <a:round/>
            <a:headEnd type="none" w="med" len="med"/>
            <a:tailEnd type="triangle" w="med" len="med"/>
          </a:ln>
          <a:effectLst/>
        </p:spPr>
        <p:txBody>
          <a:bodyPr>
            <a:prstTxWarp prst="textNoShape">
              <a:avLst/>
            </a:prstTxWarp>
          </a:bodyPr>
          <a:lstStyle/>
          <a:p>
            <a:endParaRPr lang="en-US">
              <a:latin typeface="Calibri"/>
              <a:cs typeface="Calibri"/>
            </a:endParaRPr>
          </a:p>
        </p:txBody>
      </p:sp>
      <p:sp>
        <p:nvSpPr>
          <p:cNvPr id="1480744" name="Oval 40"/>
          <p:cNvSpPr>
            <a:spLocks noChangeArrowheads="1"/>
          </p:cNvSpPr>
          <p:nvPr/>
        </p:nvSpPr>
        <p:spPr bwMode="auto">
          <a:xfrm>
            <a:off x="6362700" y="2627313"/>
            <a:ext cx="50800" cy="50800"/>
          </a:xfrm>
          <a:prstGeom prst="ellipse">
            <a:avLst/>
          </a:prstGeom>
          <a:solidFill>
            <a:schemeClr val="tx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80745" name="Rectangle 41"/>
          <p:cNvSpPr>
            <a:spLocks noChangeArrowheads="1"/>
          </p:cNvSpPr>
          <p:nvPr/>
        </p:nvSpPr>
        <p:spPr bwMode="auto">
          <a:xfrm>
            <a:off x="6726238" y="3340100"/>
            <a:ext cx="507602" cy="243656"/>
          </a:xfrm>
          <a:prstGeom prst="rect">
            <a:avLst/>
          </a:prstGeom>
          <a:noFill/>
          <a:ln w="12700">
            <a:noFill/>
            <a:miter lim="800000"/>
            <a:headEnd/>
            <a:tailEnd/>
          </a:ln>
          <a:effectLst/>
        </p:spPr>
        <p:txBody>
          <a:bodyPr wrap="none" lIns="90488" tIns="44450" rIns="90488" bIns="44450">
            <a:prstTxWarp prst="textNoShape">
              <a:avLst/>
            </a:prstTxWarp>
            <a:spAutoFit/>
          </a:bodyPr>
          <a:lstStyle/>
          <a:p>
            <a:pPr algn="l">
              <a:spcBef>
                <a:spcPct val="0"/>
              </a:spcBef>
            </a:pPr>
            <a:r>
              <a:rPr lang="en-US" sz="1000">
                <a:latin typeface="Calibri"/>
                <a:cs typeface="Calibri"/>
              </a:rPr>
              <a:t>wdata</a:t>
            </a:r>
          </a:p>
        </p:txBody>
      </p:sp>
      <p:grpSp>
        <p:nvGrpSpPr>
          <p:cNvPr id="1480746" name="Group 42"/>
          <p:cNvGrpSpPr>
            <a:grpSpLocks/>
          </p:cNvGrpSpPr>
          <p:nvPr/>
        </p:nvGrpSpPr>
        <p:grpSpPr bwMode="auto">
          <a:xfrm>
            <a:off x="8359804" y="3008313"/>
            <a:ext cx="298451" cy="485775"/>
            <a:chOff x="5420" y="2656"/>
            <a:chExt cx="188" cy="306"/>
          </a:xfrm>
          <a:solidFill>
            <a:srgbClr val="FFFFFF"/>
          </a:solidFill>
        </p:grpSpPr>
        <p:sp>
          <p:nvSpPr>
            <p:cNvPr id="1480747" name="Line 43"/>
            <p:cNvSpPr>
              <a:spLocks noChangeShapeType="1"/>
            </p:cNvSpPr>
            <p:nvPr/>
          </p:nvSpPr>
          <p:spPr bwMode="auto">
            <a:xfrm flipH="1">
              <a:off x="5420" y="2800"/>
              <a:ext cx="56" cy="0"/>
            </a:xfrm>
            <a:prstGeom prst="line">
              <a:avLst/>
            </a:prstGeom>
            <a:grpFill/>
            <a:ln w="12700">
              <a:solidFill>
                <a:schemeClr val="tx1"/>
              </a:solidFill>
              <a:round/>
              <a:headEnd/>
              <a:tailEnd/>
            </a:ln>
            <a:effectLst/>
          </p:spPr>
          <p:txBody>
            <a:bodyPr wrap="none" anchor="ctr">
              <a:prstTxWarp prst="textNoShape">
                <a:avLst/>
              </a:prstTxWarp>
            </a:bodyPr>
            <a:lstStyle/>
            <a:p>
              <a:endParaRPr lang="en-US" sz="1800">
                <a:latin typeface="Calibri"/>
                <a:cs typeface="Calibri"/>
              </a:endParaRPr>
            </a:p>
          </p:txBody>
        </p:sp>
        <p:sp>
          <p:nvSpPr>
            <p:cNvPr id="1480748" name="Rectangle 44"/>
            <p:cNvSpPr>
              <a:spLocks noChangeArrowheads="1"/>
            </p:cNvSpPr>
            <p:nvPr/>
          </p:nvSpPr>
          <p:spPr bwMode="auto">
            <a:xfrm>
              <a:off x="5471" y="2656"/>
              <a:ext cx="109" cy="304"/>
            </a:xfrm>
            <a:prstGeom prst="rect">
              <a:avLst/>
            </a:prstGeom>
            <a:grpFill/>
            <a:ln w="25400">
              <a:solidFill>
                <a:schemeClr val="tx1"/>
              </a:solidFill>
              <a:miter lim="800000"/>
              <a:headEnd/>
              <a:tailEnd/>
            </a:ln>
            <a:effectLst/>
          </p:spPr>
          <p:txBody>
            <a:bodyPr wrap="none" anchor="ctr">
              <a:prstTxWarp prst="textNoShape">
                <a:avLst/>
              </a:prstTxWarp>
            </a:bodyPr>
            <a:lstStyle/>
            <a:p>
              <a:endParaRPr lang="en-US" sz="1800">
                <a:latin typeface="Calibri"/>
                <a:cs typeface="Calibri"/>
              </a:endParaRPr>
            </a:p>
          </p:txBody>
        </p:sp>
        <p:sp>
          <p:nvSpPr>
            <p:cNvPr id="1480749" name="Freeform 45"/>
            <p:cNvSpPr>
              <a:spLocks/>
            </p:cNvSpPr>
            <p:nvPr/>
          </p:nvSpPr>
          <p:spPr bwMode="auto">
            <a:xfrm>
              <a:off x="5504" y="2918"/>
              <a:ext cx="43" cy="44"/>
            </a:xfrm>
            <a:custGeom>
              <a:avLst/>
              <a:gdLst/>
              <a:ahLst/>
              <a:cxnLst>
                <a:cxn ang="0">
                  <a:pos x="0" y="43"/>
                </a:cxn>
                <a:cxn ang="0">
                  <a:pos x="21" y="0"/>
                </a:cxn>
                <a:cxn ang="0">
                  <a:pos x="42" y="43"/>
                </a:cxn>
              </a:cxnLst>
              <a:rect l="0" t="0" r="r" b="b"/>
              <a:pathLst>
                <a:path w="43" h="44">
                  <a:moveTo>
                    <a:pt x="0" y="43"/>
                  </a:moveTo>
                  <a:lnTo>
                    <a:pt x="21" y="0"/>
                  </a:lnTo>
                  <a:lnTo>
                    <a:pt x="42" y="43"/>
                  </a:lnTo>
                </a:path>
              </a:pathLst>
            </a:custGeom>
            <a:grp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sz="1800">
                <a:latin typeface="Calibri"/>
                <a:cs typeface="Calibri"/>
              </a:endParaRPr>
            </a:p>
          </p:txBody>
        </p:sp>
        <p:sp>
          <p:nvSpPr>
            <p:cNvPr id="1480750" name="Rectangle 46"/>
            <p:cNvSpPr>
              <a:spLocks noChangeArrowheads="1"/>
            </p:cNvSpPr>
            <p:nvPr/>
          </p:nvSpPr>
          <p:spPr bwMode="auto">
            <a:xfrm>
              <a:off x="5431" y="2723"/>
              <a:ext cx="177" cy="192"/>
            </a:xfrm>
            <a:prstGeom prst="rect">
              <a:avLst/>
            </a:prstGeom>
            <a:noFill/>
            <a:ln w="25400">
              <a:noFill/>
              <a:miter lim="800000"/>
              <a:headEnd/>
              <a:tailEnd/>
            </a:ln>
            <a:effectLst/>
          </p:spPr>
          <p:txBody>
            <a:bodyPr wrap="none" lIns="90488" tIns="44450" rIns="90488" bIns="44450">
              <a:prstTxWarp prst="textNoShape">
                <a:avLst/>
              </a:prstTxWarp>
              <a:spAutoFit/>
            </a:bodyPr>
            <a:lstStyle/>
            <a:p>
              <a:pPr algn="l">
                <a:spcBef>
                  <a:spcPct val="0"/>
                </a:spcBef>
              </a:pPr>
              <a:r>
                <a:rPr lang="en-US" sz="1400" dirty="0">
                  <a:latin typeface="Calibri"/>
                  <a:cs typeface="Calibri"/>
                </a:rPr>
                <a:t>R</a:t>
              </a:r>
            </a:p>
          </p:txBody>
        </p:sp>
      </p:grpSp>
      <p:sp>
        <p:nvSpPr>
          <p:cNvPr id="1480751" name="Rectangle 47"/>
          <p:cNvSpPr>
            <a:spLocks noChangeArrowheads="1"/>
          </p:cNvSpPr>
          <p:nvPr/>
        </p:nvSpPr>
        <p:spPr bwMode="auto">
          <a:xfrm>
            <a:off x="6791325" y="2449513"/>
            <a:ext cx="981075" cy="1193800"/>
          </a:xfrm>
          <a:prstGeom prst="rect">
            <a:avLst/>
          </a:prstGeom>
          <a:solidFill>
            <a:schemeClr val="bg1"/>
          </a:solidFill>
          <a:ln w="25400">
            <a:solidFill>
              <a:schemeClr val="tx1"/>
            </a:solidFill>
            <a:miter lim="800000"/>
            <a:headEnd/>
            <a:tailEnd/>
          </a:ln>
          <a:effectLst/>
        </p:spPr>
        <p:txBody>
          <a:bodyPr wrap="none" anchor="ctr">
            <a:prstTxWarp prst="textNoShape">
              <a:avLst/>
            </a:prstTxWarp>
          </a:bodyPr>
          <a:lstStyle/>
          <a:p>
            <a:endParaRPr lang="en-US" sz="1800">
              <a:latin typeface="Calibri"/>
              <a:cs typeface="Calibri"/>
            </a:endParaRPr>
          </a:p>
        </p:txBody>
      </p:sp>
      <p:sp>
        <p:nvSpPr>
          <p:cNvPr id="1480752" name="Rectangle 48"/>
          <p:cNvSpPr>
            <a:spLocks noChangeArrowheads="1"/>
          </p:cNvSpPr>
          <p:nvPr/>
        </p:nvSpPr>
        <p:spPr bwMode="auto">
          <a:xfrm>
            <a:off x="6751638" y="2522538"/>
            <a:ext cx="519988" cy="305212"/>
          </a:xfrm>
          <a:prstGeom prst="rect">
            <a:avLst/>
          </a:prstGeom>
          <a:noFill/>
          <a:ln w="12700">
            <a:noFill/>
            <a:miter lim="800000"/>
            <a:headEnd/>
            <a:tailEnd/>
          </a:ln>
          <a:effectLst/>
        </p:spPr>
        <p:txBody>
          <a:bodyPr wrap="none" lIns="90488" tIns="44450" rIns="90488" bIns="44450">
            <a:prstTxWarp prst="textNoShape">
              <a:avLst/>
            </a:prstTxWarp>
            <a:spAutoFit/>
          </a:bodyPr>
          <a:lstStyle/>
          <a:p>
            <a:pPr algn="l">
              <a:spcBef>
                <a:spcPct val="0"/>
              </a:spcBef>
            </a:pPr>
            <a:r>
              <a:rPr lang="en-US" sz="1400">
                <a:latin typeface="Calibri"/>
                <a:cs typeface="Calibri"/>
              </a:rPr>
              <a:t>addr</a:t>
            </a:r>
          </a:p>
        </p:txBody>
      </p:sp>
      <p:sp>
        <p:nvSpPr>
          <p:cNvPr id="1480753" name="Rectangle 49"/>
          <p:cNvSpPr>
            <a:spLocks noChangeArrowheads="1"/>
          </p:cNvSpPr>
          <p:nvPr/>
        </p:nvSpPr>
        <p:spPr bwMode="auto">
          <a:xfrm>
            <a:off x="6751638" y="3362325"/>
            <a:ext cx="637545" cy="305212"/>
          </a:xfrm>
          <a:prstGeom prst="rect">
            <a:avLst/>
          </a:prstGeom>
          <a:noFill/>
          <a:ln w="12700">
            <a:noFill/>
            <a:miter lim="800000"/>
            <a:headEnd/>
            <a:tailEnd/>
          </a:ln>
          <a:effectLst/>
        </p:spPr>
        <p:txBody>
          <a:bodyPr wrap="none" lIns="90488" tIns="44450" rIns="90488" bIns="44450">
            <a:prstTxWarp prst="textNoShape">
              <a:avLst/>
            </a:prstTxWarp>
            <a:spAutoFit/>
          </a:bodyPr>
          <a:lstStyle/>
          <a:p>
            <a:pPr algn="l">
              <a:spcBef>
                <a:spcPct val="0"/>
              </a:spcBef>
            </a:pPr>
            <a:r>
              <a:rPr lang="en-US" sz="1400">
                <a:latin typeface="Calibri"/>
                <a:cs typeface="Calibri"/>
              </a:rPr>
              <a:t>wdata</a:t>
            </a:r>
          </a:p>
        </p:txBody>
      </p:sp>
      <p:sp>
        <p:nvSpPr>
          <p:cNvPr id="1480754" name="Rectangle 50"/>
          <p:cNvSpPr>
            <a:spLocks noChangeArrowheads="1"/>
          </p:cNvSpPr>
          <p:nvPr/>
        </p:nvSpPr>
        <p:spPr bwMode="auto">
          <a:xfrm>
            <a:off x="7251700" y="2908300"/>
            <a:ext cx="571797" cy="305212"/>
          </a:xfrm>
          <a:prstGeom prst="rect">
            <a:avLst/>
          </a:prstGeom>
          <a:noFill/>
          <a:ln w="12700">
            <a:noFill/>
            <a:miter lim="800000"/>
            <a:headEnd/>
            <a:tailEnd/>
          </a:ln>
          <a:effectLst/>
        </p:spPr>
        <p:txBody>
          <a:bodyPr wrap="none" lIns="90488" tIns="44450" rIns="90488" bIns="44450">
            <a:prstTxWarp prst="textNoShape">
              <a:avLst/>
            </a:prstTxWarp>
            <a:spAutoFit/>
          </a:bodyPr>
          <a:lstStyle/>
          <a:p>
            <a:pPr algn="l">
              <a:spcBef>
                <a:spcPct val="0"/>
              </a:spcBef>
            </a:pPr>
            <a:r>
              <a:rPr lang="en-US" sz="1400">
                <a:latin typeface="Calibri"/>
                <a:cs typeface="Calibri"/>
              </a:rPr>
              <a:t>rdata</a:t>
            </a:r>
          </a:p>
        </p:txBody>
      </p:sp>
      <p:sp>
        <p:nvSpPr>
          <p:cNvPr id="1480755" name="Rectangle 51"/>
          <p:cNvSpPr>
            <a:spLocks noChangeArrowheads="1"/>
          </p:cNvSpPr>
          <p:nvPr/>
        </p:nvSpPr>
        <p:spPr bwMode="auto">
          <a:xfrm>
            <a:off x="6724650" y="2778125"/>
            <a:ext cx="752561" cy="644535"/>
          </a:xfrm>
          <a:prstGeom prst="rect">
            <a:avLst/>
          </a:prstGeom>
          <a:noFill/>
          <a:ln w="12700">
            <a:noFill/>
            <a:miter lim="800000"/>
            <a:headEnd/>
            <a:tailEnd/>
          </a:ln>
          <a:effectLst/>
        </p:spPr>
        <p:txBody>
          <a:bodyPr wrap="none" lIns="90488" tIns="44450" rIns="90488" bIns="44450">
            <a:prstTxWarp prst="textNoShape">
              <a:avLst/>
            </a:prstTxWarp>
            <a:spAutoFit/>
          </a:bodyPr>
          <a:lstStyle/>
          <a:p>
            <a:pPr algn="l">
              <a:lnSpc>
                <a:spcPct val="85000"/>
              </a:lnSpc>
              <a:spcBef>
                <a:spcPct val="0"/>
              </a:spcBef>
            </a:pPr>
            <a:r>
              <a:rPr lang="en-US" sz="1400" dirty="0">
                <a:latin typeface="Calibri"/>
                <a:cs typeface="Calibri"/>
              </a:rPr>
              <a:t>Primary</a:t>
            </a:r>
          </a:p>
          <a:p>
            <a:pPr algn="l">
              <a:lnSpc>
                <a:spcPct val="85000"/>
              </a:lnSpc>
              <a:spcBef>
                <a:spcPct val="0"/>
              </a:spcBef>
            </a:pPr>
            <a:r>
              <a:rPr lang="en-US" sz="1400" dirty="0">
                <a:latin typeface="Calibri"/>
                <a:cs typeface="Calibri"/>
              </a:rPr>
              <a:t>Data </a:t>
            </a:r>
          </a:p>
          <a:p>
            <a:pPr algn="l">
              <a:lnSpc>
                <a:spcPct val="85000"/>
              </a:lnSpc>
              <a:spcBef>
                <a:spcPct val="0"/>
              </a:spcBef>
            </a:pPr>
            <a:r>
              <a:rPr lang="en-US" sz="1400" dirty="0">
                <a:latin typeface="Calibri"/>
                <a:cs typeface="Calibri"/>
              </a:rPr>
              <a:t>Cache</a:t>
            </a:r>
          </a:p>
        </p:txBody>
      </p:sp>
      <p:sp>
        <p:nvSpPr>
          <p:cNvPr id="1480756" name="Rectangle 52"/>
          <p:cNvSpPr>
            <a:spLocks noChangeArrowheads="1"/>
          </p:cNvSpPr>
          <p:nvPr/>
        </p:nvSpPr>
        <p:spPr bwMode="auto">
          <a:xfrm>
            <a:off x="6942138" y="2370138"/>
            <a:ext cx="400752" cy="305212"/>
          </a:xfrm>
          <a:prstGeom prst="rect">
            <a:avLst/>
          </a:prstGeom>
          <a:noFill/>
          <a:ln w="12700">
            <a:noFill/>
            <a:miter lim="800000"/>
            <a:headEnd/>
            <a:tailEnd/>
          </a:ln>
          <a:effectLst/>
        </p:spPr>
        <p:txBody>
          <a:bodyPr wrap="none" lIns="90488" tIns="44450" rIns="90488" bIns="44450">
            <a:prstTxWarp prst="textNoShape">
              <a:avLst/>
            </a:prstTxWarp>
            <a:spAutoFit/>
          </a:bodyPr>
          <a:lstStyle/>
          <a:p>
            <a:pPr algn="l">
              <a:spcBef>
                <a:spcPct val="0"/>
              </a:spcBef>
            </a:pPr>
            <a:r>
              <a:rPr lang="en-US" sz="1400">
                <a:latin typeface="Calibri"/>
                <a:cs typeface="Calibri"/>
              </a:rPr>
              <a:t>we</a:t>
            </a:r>
          </a:p>
        </p:txBody>
      </p:sp>
      <p:sp>
        <p:nvSpPr>
          <p:cNvPr id="1480757" name="Freeform 53"/>
          <p:cNvSpPr>
            <a:spLocks/>
          </p:cNvSpPr>
          <p:nvPr/>
        </p:nvSpPr>
        <p:spPr bwMode="auto">
          <a:xfrm>
            <a:off x="8137525" y="2908300"/>
            <a:ext cx="230188" cy="517525"/>
          </a:xfrm>
          <a:custGeom>
            <a:avLst/>
            <a:gdLst/>
            <a:ahLst/>
            <a:cxnLst>
              <a:cxn ang="0">
                <a:pos x="144" y="41"/>
              </a:cxn>
              <a:cxn ang="0">
                <a:pos x="144" y="284"/>
              </a:cxn>
              <a:cxn ang="0">
                <a:pos x="0" y="325"/>
              </a:cxn>
              <a:cxn ang="0">
                <a:pos x="0" y="0"/>
              </a:cxn>
              <a:cxn ang="0">
                <a:pos x="144" y="41"/>
              </a:cxn>
            </a:cxnLst>
            <a:rect l="0" t="0" r="r" b="b"/>
            <a:pathLst>
              <a:path w="145" h="326">
                <a:moveTo>
                  <a:pt x="144" y="41"/>
                </a:moveTo>
                <a:lnTo>
                  <a:pt x="144" y="284"/>
                </a:lnTo>
                <a:lnTo>
                  <a:pt x="0" y="325"/>
                </a:lnTo>
                <a:lnTo>
                  <a:pt x="0" y="0"/>
                </a:lnTo>
                <a:lnTo>
                  <a:pt x="144" y="41"/>
                </a:lnTo>
              </a:path>
            </a:pathLst>
          </a:custGeom>
          <a:solidFill>
            <a:schemeClr val="bg1"/>
          </a:solid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sz="1800">
              <a:latin typeface="Calibri"/>
              <a:cs typeface="Calibri"/>
            </a:endParaRPr>
          </a:p>
        </p:txBody>
      </p:sp>
      <p:sp>
        <p:nvSpPr>
          <p:cNvPr id="1480758" name="Freeform 54"/>
          <p:cNvSpPr>
            <a:spLocks/>
          </p:cNvSpPr>
          <p:nvPr/>
        </p:nvSpPr>
        <p:spPr bwMode="auto">
          <a:xfrm flipV="1">
            <a:off x="6848475" y="2463800"/>
            <a:ext cx="68263" cy="69850"/>
          </a:xfrm>
          <a:custGeom>
            <a:avLst/>
            <a:gdLst/>
            <a:ahLst/>
            <a:cxnLst>
              <a:cxn ang="0">
                <a:pos x="0" y="43"/>
              </a:cxn>
              <a:cxn ang="0">
                <a:pos x="21" y="0"/>
              </a:cxn>
              <a:cxn ang="0">
                <a:pos x="42" y="43"/>
              </a:cxn>
            </a:cxnLst>
            <a:rect l="0" t="0" r="r" b="b"/>
            <a:pathLst>
              <a:path w="43" h="44">
                <a:moveTo>
                  <a:pt x="0" y="43"/>
                </a:moveTo>
                <a:lnTo>
                  <a:pt x="21" y="0"/>
                </a:lnTo>
                <a:lnTo>
                  <a:pt x="42" y="43"/>
                </a:lnTo>
              </a:path>
            </a:pathLst>
          </a:custGeom>
          <a:no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sz="1800">
              <a:latin typeface="Calibri"/>
              <a:cs typeface="Calibri"/>
            </a:endParaRPr>
          </a:p>
        </p:txBody>
      </p:sp>
      <p:sp>
        <p:nvSpPr>
          <p:cNvPr id="1480759" name="Line 55"/>
          <p:cNvSpPr>
            <a:spLocks noChangeShapeType="1"/>
          </p:cNvSpPr>
          <p:nvPr/>
        </p:nvSpPr>
        <p:spPr bwMode="auto">
          <a:xfrm>
            <a:off x="4800600" y="2906713"/>
            <a:ext cx="695325"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60" name="Oval 56"/>
          <p:cNvSpPr>
            <a:spLocks noChangeArrowheads="1"/>
          </p:cNvSpPr>
          <p:nvPr/>
        </p:nvSpPr>
        <p:spPr bwMode="auto">
          <a:xfrm>
            <a:off x="6362700" y="2627313"/>
            <a:ext cx="50800" cy="50800"/>
          </a:xfrm>
          <a:prstGeom prst="ellipse">
            <a:avLst/>
          </a:prstGeom>
          <a:solidFill>
            <a:schemeClr val="tx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grpSp>
        <p:nvGrpSpPr>
          <p:cNvPr id="1480761" name="Group 57"/>
          <p:cNvGrpSpPr>
            <a:grpSpLocks/>
          </p:cNvGrpSpPr>
          <p:nvPr/>
        </p:nvGrpSpPr>
        <p:grpSpPr bwMode="auto">
          <a:xfrm>
            <a:off x="5043488" y="2157413"/>
            <a:ext cx="273050" cy="485775"/>
            <a:chOff x="3311" y="2120"/>
            <a:chExt cx="172" cy="306"/>
          </a:xfrm>
          <a:solidFill>
            <a:srgbClr val="FFFFFF"/>
          </a:solidFill>
        </p:grpSpPr>
        <p:sp>
          <p:nvSpPr>
            <p:cNvPr id="1480762" name="Rectangle 58"/>
            <p:cNvSpPr>
              <a:spLocks noChangeArrowheads="1"/>
            </p:cNvSpPr>
            <p:nvPr/>
          </p:nvSpPr>
          <p:spPr bwMode="auto">
            <a:xfrm>
              <a:off x="3335" y="2120"/>
              <a:ext cx="109" cy="304"/>
            </a:xfrm>
            <a:prstGeom prst="rect">
              <a:avLst/>
            </a:prstGeom>
            <a:grpFill/>
            <a:ln w="25400">
              <a:solidFill>
                <a:schemeClr val="tx1"/>
              </a:solidFill>
              <a:miter lim="800000"/>
              <a:headEnd/>
              <a:tailEnd/>
            </a:ln>
            <a:effectLst/>
          </p:spPr>
          <p:txBody>
            <a:bodyPr wrap="none" anchor="ctr">
              <a:prstTxWarp prst="textNoShape">
                <a:avLst/>
              </a:prstTxWarp>
            </a:bodyPr>
            <a:lstStyle/>
            <a:p>
              <a:endParaRPr lang="en-US">
                <a:latin typeface="Calibri"/>
                <a:cs typeface="Calibri"/>
              </a:endParaRPr>
            </a:p>
          </p:txBody>
        </p:sp>
        <p:sp>
          <p:nvSpPr>
            <p:cNvPr id="1480763" name="Freeform 59"/>
            <p:cNvSpPr>
              <a:spLocks/>
            </p:cNvSpPr>
            <p:nvPr/>
          </p:nvSpPr>
          <p:spPr bwMode="auto">
            <a:xfrm>
              <a:off x="3368" y="2382"/>
              <a:ext cx="43" cy="44"/>
            </a:xfrm>
            <a:custGeom>
              <a:avLst/>
              <a:gdLst/>
              <a:ahLst/>
              <a:cxnLst>
                <a:cxn ang="0">
                  <a:pos x="0" y="43"/>
                </a:cxn>
                <a:cxn ang="0">
                  <a:pos x="21" y="0"/>
                </a:cxn>
                <a:cxn ang="0">
                  <a:pos x="42" y="43"/>
                </a:cxn>
              </a:cxnLst>
              <a:rect l="0" t="0" r="r" b="b"/>
              <a:pathLst>
                <a:path w="43" h="44">
                  <a:moveTo>
                    <a:pt x="0" y="43"/>
                  </a:moveTo>
                  <a:lnTo>
                    <a:pt x="21" y="0"/>
                  </a:lnTo>
                  <a:lnTo>
                    <a:pt x="42" y="43"/>
                  </a:lnTo>
                </a:path>
              </a:pathLst>
            </a:custGeom>
            <a:grp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a:latin typeface="Calibri"/>
                <a:cs typeface="Calibri"/>
              </a:endParaRPr>
            </a:p>
          </p:txBody>
        </p:sp>
        <p:sp>
          <p:nvSpPr>
            <p:cNvPr id="1480764" name="Rectangle 60"/>
            <p:cNvSpPr>
              <a:spLocks noChangeArrowheads="1"/>
            </p:cNvSpPr>
            <p:nvPr/>
          </p:nvSpPr>
          <p:spPr bwMode="auto">
            <a:xfrm>
              <a:off x="3311" y="2195"/>
              <a:ext cx="172" cy="173"/>
            </a:xfrm>
            <a:prstGeom prst="rect">
              <a:avLst/>
            </a:prstGeom>
            <a:noFill/>
            <a:ln w="25400">
              <a:noFill/>
              <a:miter lim="800000"/>
              <a:headEnd/>
              <a:tailEnd/>
            </a:ln>
            <a:effectLst/>
          </p:spPr>
          <p:txBody>
            <a:bodyPr wrap="none" lIns="90488" tIns="44450" rIns="90488" bIns="44450">
              <a:prstTxWarp prst="textNoShape">
                <a:avLst/>
              </a:prstTxWarp>
              <a:spAutoFit/>
            </a:bodyPr>
            <a:lstStyle/>
            <a:p>
              <a:pPr algn="l">
                <a:spcBef>
                  <a:spcPct val="0"/>
                </a:spcBef>
              </a:pPr>
              <a:r>
                <a:rPr lang="en-US" sz="1200">
                  <a:latin typeface="Calibri"/>
                  <a:cs typeface="Calibri"/>
                </a:rPr>
                <a:t>A</a:t>
              </a:r>
            </a:p>
          </p:txBody>
        </p:sp>
      </p:grpSp>
      <p:grpSp>
        <p:nvGrpSpPr>
          <p:cNvPr id="1480765" name="Group 61"/>
          <p:cNvGrpSpPr>
            <a:grpSpLocks/>
          </p:cNvGrpSpPr>
          <p:nvPr/>
        </p:nvGrpSpPr>
        <p:grpSpPr bwMode="auto">
          <a:xfrm>
            <a:off x="5018088" y="2690813"/>
            <a:ext cx="266700" cy="485775"/>
            <a:chOff x="3295" y="2456"/>
            <a:chExt cx="168" cy="306"/>
          </a:xfrm>
          <a:solidFill>
            <a:srgbClr val="FFFFFF"/>
          </a:solidFill>
        </p:grpSpPr>
        <p:sp>
          <p:nvSpPr>
            <p:cNvPr id="1480766" name="Rectangle 62"/>
            <p:cNvSpPr>
              <a:spLocks noChangeArrowheads="1"/>
            </p:cNvSpPr>
            <p:nvPr/>
          </p:nvSpPr>
          <p:spPr bwMode="auto">
            <a:xfrm>
              <a:off x="3335" y="2456"/>
              <a:ext cx="109" cy="304"/>
            </a:xfrm>
            <a:prstGeom prst="rect">
              <a:avLst/>
            </a:prstGeom>
            <a:solidFill>
              <a:srgbClr val="FFFFFF"/>
            </a:solidFill>
            <a:ln w="25400">
              <a:solidFill>
                <a:schemeClr val="tx1"/>
              </a:solidFill>
              <a:miter lim="800000"/>
              <a:headEnd/>
              <a:tailEnd/>
            </a:ln>
            <a:effectLst/>
          </p:spPr>
          <p:txBody>
            <a:bodyPr wrap="none" anchor="ctr">
              <a:prstTxWarp prst="textNoShape">
                <a:avLst/>
              </a:prstTxWarp>
            </a:bodyPr>
            <a:lstStyle/>
            <a:p>
              <a:endParaRPr lang="en-US">
                <a:latin typeface="Calibri"/>
                <a:cs typeface="Calibri"/>
              </a:endParaRPr>
            </a:p>
          </p:txBody>
        </p:sp>
        <p:sp>
          <p:nvSpPr>
            <p:cNvPr id="1480767" name="Freeform 63"/>
            <p:cNvSpPr>
              <a:spLocks/>
            </p:cNvSpPr>
            <p:nvPr/>
          </p:nvSpPr>
          <p:spPr bwMode="auto">
            <a:xfrm>
              <a:off x="3368" y="2718"/>
              <a:ext cx="43" cy="44"/>
            </a:xfrm>
            <a:custGeom>
              <a:avLst/>
              <a:gdLst/>
              <a:ahLst/>
              <a:cxnLst>
                <a:cxn ang="0">
                  <a:pos x="0" y="43"/>
                </a:cxn>
                <a:cxn ang="0">
                  <a:pos x="21" y="0"/>
                </a:cxn>
                <a:cxn ang="0">
                  <a:pos x="42" y="43"/>
                </a:cxn>
              </a:cxnLst>
              <a:rect l="0" t="0" r="r" b="b"/>
              <a:pathLst>
                <a:path w="43" h="44">
                  <a:moveTo>
                    <a:pt x="0" y="43"/>
                  </a:moveTo>
                  <a:lnTo>
                    <a:pt x="21" y="0"/>
                  </a:lnTo>
                  <a:lnTo>
                    <a:pt x="42" y="43"/>
                  </a:lnTo>
                </a:path>
              </a:pathLst>
            </a:custGeom>
            <a:grp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a:latin typeface="Calibri"/>
                <a:cs typeface="Calibri"/>
              </a:endParaRPr>
            </a:p>
          </p:txBody>
        </p:sp>
        <p:sp>
          <p:nvSpPr>
            <p:cNvPr id="1480768" name="Rectangle 64"/>
            <p:cNvSpPr>
              <a:spLocks noChangeArrowheads="1"/>
            </p:cNvSpPr>
            <p:nvPr/>
          </p:nvSpPr>
          <p:spPr bwMode="auto">
            <a:xfrm>
              <a:off x="3295" y="2539"/>
              <a:ext cx="168" cy="173"/>
            </a:xfrm>
            <a:prstGeom prst="rect">
              <a:avLst/>
            </a:prstGeom>
            <a:noFill/>
            <a:ln w="25400">
              <a:noFill/>
              <a:miter lim="800000"/>
              <a:headEnd/>
              <a:tailEnd/>
            </a:ln>
            <a:effectLst/>
          </p:spPr>
          <p:txBody>
            <a:bodyPr wrap="none" lIns="90488" tIns="44450" rIns="90488" bIns="44450">
              <a:prstTxWarp prst="textNoShape">
                <a:avLst/>
              </a:prstTxWarp>
              <a:spAutoFit/>
            </a:bodyPr>
            <a:lstStyle/>
            <a:p>
              <a:pPr algn="l">
                <a:spcBef>
                  <a:spcPct val="0"/>
                </a:spcBef>
              </a:pPr>
              <a:r>
                <a:rPr lang="en-US" sz="1200" dirty="0">
                  <a:latin typeface="Calibri"/>
                  <a:cs typeface="Calibri"/>
                </a:rPr>
                <a:t>B</a:t>
              </a:r>
            </a:p>
          </p:txBody>
        </p:sp>
      </p:grpSp>
      <p:grpSp>
        <p:nvGrpSpPr>
          <p:cNvPr id="1480769" name="Group 65"/>
          <p:cNvGrpSpPr>
            <a:grpSpLocks/>
          </p:cNvGrpSpPr>
          <p:nvPr/>
        </p:nvGrpSpPr>
        <p:grpSpPr bwMode="auto">
          <a:xfrm>
            <a:off x="6019789" y="2438400"/>
            <a:ext cx="273050" cy="485775"/>
            <a:chOff x="3781" y="1671"/>
            <a:chExt cx="172" cy="306"/>
          </a:xfrm>
          <a:solidFill>
            <a:srgbClr val="FFFFFF"/>
          </a:solidFill>
        </p:grpSpPr>
        <p:sp>
          <p:nvSpPr>
            <p:cNvPr id="1480770" name="Rectangle 66"/>
            <p:cNvSpPr>
              <a:spLocks noChangeArrowheads="1"/>
            </p:cNvSpPr>
            <p:nvPr/>
          </p:nvSpPr>
          <p:spPr bwMode="auto">
            <a:xfrm>
              <a:off x="3805" y="1671"/>
              <a:ext cx="109" cy="304"/>
            </a:xfrm>
            <a:prstGeom prst="rect">
              <a:avLst/>
            </a:prstGeom>
            <a:grpFill/>
            <a:ln w="25400">
              <a:solidFill>
                <a:schemeClr val="tx1"/>
              </a:solidFill>
              <a:miter lim="800000"/>
              <a:headEnd/>
              <a:tailEnd/>
            </a:ln>
            <a:effectLst/>
          </p:spPr>
          <p:txBody>
            <a:bodyPr wrap="none" anchor="ctr">
              <a:prstTxWarp prst="textNoShape">
                <a:avLst/>
              </a:prstTxWarp>
            </a:bodyPr>
            <a:lstStyle/>
            <a:p>
              <a:endParaRPr lang="en-US">
                <a:latin typeface="Calibri"/>
                <a:cs typeface="Calibri"/>
              </a:endParaRPr>
            </a:p>
          </p:txBody>
        </p:sp>
        <p:sp>
          <p:nvSpPr>
            <p:cNvPr id="1480771" name="Freeform 67"/>
            <p:cNvSpPr>
              <a:spLocks/>
            </p:cNvSpPr>
            <p:nvPr/>
          </p:nvSpPr>
          <p:spPr bwMode="auto">
            <a:xfrm>
              <a:off x="3838" y="1933"/>
              <a:ext cx="43" cy="44"/>
            </a:xfrm>
            <a:custGeom>
              <a:avLst/>
              <a:gdLst/>
              <a:ahLst/>
              <a:cxnLst>
                <a:cxn ang="0">
                  <a:pos x="0" y="43"/>
                </a:cxn>
                <a:cxn ang="0">
                  <a:pos x="21" y="0"/>
                </a:cxn>
                <a:cxn ang="0">
                  <a:pos x="42" y="43"/>
                </a:cxn>
              </a:cxnLst>
              <a:rect l="0" t="0" r="r" b="b"/>
              <a:pathLst>
                <a:path w="43" h="44">
                  <a:moveTo>
                    <a:pt x="0" y="43"/>
                  </a:moveTo>
                  <a:lnTo>
                    <a:pt x="21" y="0"/>
                  </a:lnTo>
                  <a:lnTo>
                    <a:pt x="42" y="43"/>
                  </a:lnTo>
                </a:path>
              </a:pathLst>
            </a:custGeom>
            <a:grp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a:latin typeface="Calibri"/>
                <a:cs typeface="Calibri"/>
              </a:endParaRPr>
            </a:p>
          </p:txBody>
        </p:sp>
        <p:sp>
          <p:nvSpPr>
            <p:cNvPr id="1480772" name="Rectangle 68"/>
            <p:cNvSpPr>
              <a:spLocks noChangeArrowheads="1"/>
            </p:cNvSpPr>
            <p:nvPr/>
          </p:nvSpPr>
          <p:spPr bwMode="auto">
            <a:xfrm>
              <a:off x="3781" y="1746"/>
              <a:ext cx="172" cy="173"/>
            </a:xfrm>
            <a:prstGeom prst="rect">
              <a:avLst/>
            </a:prstGeom>
            <a:grpFill/>
            <a:ln w="25400">
              <a:noFill/>
              <a:miter lim="800000"/>
              <a:headEnd/>
              <a:tailEnd/>
            </a:ln>
            <a:effectLst/>
          </p:spPr>
          <p:txBody>
            <a:bodyPr wrap="none" lIns="90488" tIns="44450" rIns="90488" bIns="44450">
              <a:prstTxWarp prst="textNoShape">
                <a:avLst/>
              </a:prstTxWarp>
              <a:spAutoFit/>
            </a:bodyPr>
            <a:lstStyle/>
            <a:p>
              <a:pPr algn="l">
                <a:spcBef>
                  <a:spcPct val="0"/>
                </a:spcBef>
              </a:pPr>
              <a:r>
                <a:rPr lang="en-US" sz="1200">
                  <a:latin typeface="Calibri"/>
                  <a:cs typeface="Calibri"/>
                </a:rPr>
                <a:t>Y</a:t>
              </a:r>
            </a:p>
          </p:txBody>
        </p:sp>
        <p:sp>
          <p:nvSpPr>
            <p:cNvPr id="1480773" name="Rectangle 69"/>
            <p:cNvSpPr>
              <a:spLocks noChangeArrowheads="1"/>
            </p:cNvSpPr>
            <p:nvPr/>
          </p:nvSpPr>
          <p:spPr bwMode="auto">
            <a:xfrm>
              <a:off x="3805" y="1671"/>
              <a:ext cx="109" cy="304"/>
            </a:xfrm>
            <a:prstGeom prst="rect">
              <a:avLst/>
            </a:prstGeom>
            <a:grpFill/>
            <a:ln w="25400">
              <a:solidFill>
                <a:schemeClr val="tx1"/>
              </a:solidFill>
              <a:miter lim="800000"/>
              <a:headEnd/>
              <a:tailEnd/>
            </a:ln>
            <a:effectLst/>
          </p:spPr>
          <p:txBody>
            <a:bodyPr wrap="none" anchor="ctr">
              <a:prstTxWarp prst="textNoShape">
                <a:avLst/>
              </a:prstTxWarp>
            </a:bodyPr>
            <a:lstStyle/>
            <a:p>
              <a:endParaRPr lang="en-US">
                <a:latin typeface="Calibri"/>
                <a:cs typeface="Calibri"/>
              </a:endParaRPr>
            </a:p>
          </p:txBody>
        </p:sp>
        <p:sp>
          <p:nvSpPr>
            <p:cNvPr id="1480774" name="Freeform 70"/>
            <p:cNvSpPr>
              <a:spLocks/>
            </p:cNvSpPr>
            <p:nvPr/>
          </p:nvSpPr>
          <p:spPr bwMode="auto">
            <a:xfrm>
              <a:off x="3838" y="1933"/>
              <a:ext cx="43" cy="44"/>
            </a:xfrm>
            <a:custGeom>
              <a:avLst/>
              <a:gdLst/>
              <a:ahLst/>
              <a:cxnLst>
                <a:cxn ang="0">
                  <a:pos x="0" y="43"/>
                </a:cxn>
                <a:cxn ang="0">
                  <a:pos x="21" y="0"/>
                </a:cxn>
                <a:cxn ang="0">
                  <a:pos x="42" y="43"/>
                </a:cxn>
              </a:cxnLst>
              <a:rect l="0" t="0" r="r" b="b"/>
              <a:pathLst>
                <a:path w="43" h="44">
                  <a:moveTo>
                    <a:pt x="0" y="43"/>
                  </a:moveTo>
                  <a:lnTo>
                    <a:pt x="21" y="0"/>
                  </a:lnTo>
                  <a:lnTo>
                    <a:pt x="42" y="43"/>
                  </a:lnTo>
                </a:path>
              </a:pathLst>
            </a:custGeom>
            <a:grp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a:latin typeface="Calibri"/>
                <a:cs typeface="Calibri"/>
              </a:endParaRPr>
            </a:p>
          </p:txBody>
        </p:sp>
        <p:sp>
          <p:nvSpPr>
            <p:cNvPr id="1480775" name="Rectangle 71"/>
            <p:cNvSpPr>
              <a:spLocks noChangeArrowheads="1"/>
            </p:cNvSpPr>
            <p:nvPr/>
          </p:nvSpPr>
          <p:spPr bwMode="auto">
            <a:xfrm>
              <a:off x="3781" y="1746"/>
              <a:ext cx="172" cy="173"/>
            </a:xfrm>
            <a:prstGeom prst="rect">
              <a:avLst/>
            </a:prstGeom>
            <a:noFill/>
            <a:ln w="25400">
              <a:noFill/>
              <a:miter lim="800000"/>
              <a:headEnd/>
              <a:tailEnd/>
            </a:ln>
            <a:effectLst/>
          </p:spPr>
          <p:txBody>
            <a:bodyPr wrap="none" lIns="90488" tIns="44450" rIns="90488" bIns="44450">
              <a:prstTxWarp prst="textNoShape">
                <a:avLst/>
              </a:prstTxWarp>
              <a:spAutoFit/>
            </a:bodyPr>
            <a:lstStyle/>
            <a:p>
              <a:pPr algn="l">
                <a:spcBef>
                  <a:spcPct val="0"/>
                </a:spcBef>
              </a:pPr>
              <a:r>
                <a:rPr lang="en-US" sz="1200">
                  <a:latin typeface="Calibri"/>
                  <a:cs typeface="Calibri"/>
                </a:rPr>
                <a:t>Y</a:t>
              </a:r>
            </a:p>
          </p:txBody>
        </p:sp>
      </p:grpSp>
      <p:grpSp>
        <p:nvGrpSpPr>
          <p:cNvPr id="1480776" name="Group 72"/>
          <p:cNvGrpSpPr>
            <a:grpSpLocks/>
          </p:cNvGrpSpPr>
          <p:nvPr/>
        </p:nvGrpSpPr>
        <p:grpSpPr bwMode="auto">
          <a:xfrm>
            <a:off x="5488001" y="2384425"/>
            <a:ext cx="434976" cy="611188"/>
            <a:chOff x="3611" y="2263"/>
            <a:chExt cx="274" cy="385"/>
          </a:xfrm>
        </p:grpSpPr>
        <p:sp>
          <p:nvSpPr>
            <p:cNvPr id="1480777" name="Freeform 73"/>
            <p:cNvSpPr>
              <a:spLocks/>
            </p:cNvSpPr>
            <p:nvPr/>
          </p:nvSpPr>
          <p:spPr bwMode="auto">
            <a:xfrm>
              <a:off x="3619" y="2263"/>
              <a:ext cx="250" cy="385"/>
            </a:xfrm>
            <a:custGeom>
              <a:avLst/>
              <a:gdLst/>
              <a:ahLst/>
              <a:cxnLst>
                <a:cxn ang="0">
                  <a:pos x="0" y="0"/>
                </a:cxn>
                <a:cxn ang="0">
                  <a:pos x="0" y="160"/>
                </a:cxn>
                <a:cxn ang="0">
                  <a:pos x="50" y="192"/>
                </a:cxn>
                <a:cxn ang="0">
                  <a:pos x="0" y="224"/>
                </a:cxn>
                <a:cxn ang="0">
                  <a:pos x="0" y="384"/>
                </a:cxn>
                <a:cxn ang="0">
                  <a:pos x="249" y="288"/>
                </a:cxn>
                <a:cxn ang="0">
                  <a:pos x="249" y="96"/>
                </a:cxn>
                <a:cxn ang="0">
                  <a:pos x="0" y="0"/>
                </a:cxn>
              </a:cxnLst>
              <a:rect l="0" t="0" r="r" b="b"/>
              <a:pathLst>
                <a:path w="250" h="385">
                  <a:moveTo>
                    <a:pt x="0" y="0"/>
                  </a:moveTo>
                  <a:lnTo>
                    <a:pt x="0" y="160"/>
                  </a:lnTo>
                  <a:lnTo>
                    <a:pt x="50" y="192"/>
                  </a:lnTo>
                  <a:lnTo>
                    <a:pt x="0" y="224"/>
                  </a:lnTo>
                  <a:lnTo>
                    <a:pt x="0" y="384"/>
                  </a:lnTo>
                  <a:lnTo>
                    <a:pt x="249" y="288"/>
                  </a:lnTo>
                  <a:lnTo>
                    <a:pt x="249" y="96"/>
                  </a:lnTo>
                  <a:lnTo>
                    <a:pt x="0" y="0"/>
                  </a:lnTo>
                </a:path>
              </a:pathLst>
            </a:custGeom>
            <a:solidFill>
              <a:schemeClr val="bg1"/>
            </a:solid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a:latin typeface="Calibri"/>
                <a:cs typeface="Calibri"/>
              </a:endParaRPr>
            </a:p>
          </p:txBody>
        </p:sp>
        <p:sp>
          <p:nvSpPr>
            <p:cNvPr id="1480778" name="Rectangle 74"/>
            <p:cNvSpPr>
              <a:spLocks noChangeArrowheads="1"/>
            </p:cNvSpPr>
            <p:nvPr/>
          </p:nvSpPr>
          <p:spPr bwMode="auto">
            <a:xfrm>
              <a:off x="3611" y="2373"/>
              <a:ext cx="274" cy="173"/>
            </a:xfrm>
            <a:prstGeom prst="rect">
              <a:avLst/>
            </a:prstGeom>
            <a:noFill/>
            <a:ln w="12700">
              <a:noFill/>
              <a:miter lim="800000"/>
              <a:headEnd/>
              <a:tailEnd/>
            </a:ln>
            <a:effectLst/>
          </p:spPr>
          <p:txBody>
            <a:bodyPr wrap="none" lIns="90488" tIns="44450" rIns="90488" bIns="44450">
              <a:prstTxWarp prst="textNoShape">
                <a:avLst/>
              </a:prstTxWarp>
              <a:spAutoFit/>
            </a:bodyPr>
            <a:lstStyle/>
            <a:p>
              <a:pPr algn="l">
                <a:spcBef>
                  <a:spcPct val="0"/>
                </a:spcBef>
              </a:pPr>
              <a:r>
                <a:rPr lang="en-US" sz="1200" dirty="0">
                  <a:latin typeface="Calibri"/>
                  <a:cs typeface="Calibri"/>
                </a:rPr>
                <a:t>ALU</a:t>
              </a:r>
            </a:p>
          </p:txBody>
        </p:sp>
      </p:grpSp>
      <p:grpSp>
        <p:nvGrpSpPr>
          <p:cNvPr id="1480779" name="Group 75"/>
          <p:cNvGrpSpPr>
            <a:grpSpLocks/>
          </p:cNvGrpSpPr>
          <p:nvPr/>
        </p:nvGrpSpPr>
        <p:grpSpPr bwMode="auto">
          <a:xfrm>
            <a:off x="5105400" y="3276600"/>
            <a:ext cx="173038" cy="485775"/>
            <a:chOff x="3335" y="2792"/>
            <a:chExt cx="109" cy="306"/>
          </a:xfrm>
          <a:solidFill>
            <a:srgbClr val="FFFFFF"/>
          </a:solidFill>
        </p:grpSpPr>
        <p:sp>
          <p:nvSpPr>
            <p:cNvPr id="1480780" name="Rectangle 76"/>
            <p:cNvSpPr>
              <a:spLocks noChangeArrowheads="1"/>
            </p:cNvSpPr>
            <p:nvPr/>
          </p:nvSpPr>
          <p:spPr bwMode="auto">
            <a:xfrm>
              <a:off x="3335" y="2792"/>
              <a:ext cx="109" cy="304"/>
            </a:xfrm>
            <a:prstGeom prst="rect">
              <a:avLst/>
            </a:prstGeom>
            <a:grpFill/>
            <a:ln w="25400">
              <a:solidFill>
                <a:schemeClr val="tx1"/>
              </a:solidFill>
              <a:miter lim="800000"/>
              <a:headEnd/>
              <a:tailEnd/>
            </a:ln>
            <a:effectLst/>
          </p:spPr>
          <p:txBody>
            <a:bodyPr wrap="none" anchor="ctr">
              <a:prstTxWarp prst="textNoShape">
                <a:avLst/>
              </a:prstTxWarp>
            </a:bodyPr>
            <a:lstStyle/>
            <a:p>
              <a:endParaRPr lang="en-US">
                <a:latin typeface="Calibri"/>
                <a:cs typeface="Calibri"/>
              </a:endParaRPr>
            </a:p>
          </p:txBody>
        </p:sp>
        <p:sp>
          <p:nvSpPr>
            <p:cNvPr id="1480781" name="Freeform 77"/>
            <p:cNvSpPr>
              <a:spLocks/>
            </p:cNvSpPr>
            <p:nvPr/>
          </p:nvSpPr>
          <p:spPr bwMode="auto">
            <a:xfrm>
              <a:off x="3368" y="3054"/>
              <a:ext cx="43" cy="44"/>
            </a:xfrm>
            <a:custGeom>
              <a:avLst/>
              <a:gdLst/>
              <a:ahLst/>
              <a:cxnLst>
                <a:cxn ang="0">
                  <a:pos x="0" y="43"/>
                </a:cxn>
                <a:cxn ang="0">
                  <a:pos x="21" y="0"/>
                </a:cxn>
                <a:cxn ang="0">
                  <a:pos x="42" y="43"/>
                </a:cxn>
              </a:cxnLst>
              <a:rect l="0" t="0" r="r" b="b"/>
              <a:pathLst>
                <a:path w="43" h="44">
                  <a:moveTo>
                    <a:pt x="0" y="43"/>
                  </a:moveTo>
                  <a:lnTo>
                    <a:pt x="21" y="0"/>
                  </a:lnTo>
                  <a:lnTo>
                    <a:pt x="42" y="43"/>
                  </a:lnTo>
                </a:path>
              </a:pathLst>
            </a:custGeom>
            <a:grp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a:latin typeface="Calibri"/>
                <a:cs typeface="Calibri"/>
              </a:endParaRPr>
            </a:p>
          </p:txBody>
        </p:sp>
      </p:grpSp>
      <p:grpSp>
        <p:nvGrpSpPr>
          <p:cNvPr id="1480782" name="Group 78"/>
          <p:cNvGrpSpPr>
            <a:grpSpLocks/>
          </p:cNvGrpSpPr>
          <p:nvPr/>
        </p:nvGrpSpPr>
        <p:grpSpPr bwMode="auto">
          <a:xfrm>
            <a:off x="6073775" y="3276600"/>
            <a:ext cx="173038" cy="485775"/>
            <a:chOff x="3951" y="2792"/>
            <a:chExt cx="109" cy="306"/>
          </a:xfrm>
          <a:solidFill>
            <a:srgbClr val="FFFFFF"/>
          </a:solidFill>
        </p:grpSpPr>
        <p:sp>
          <p:nvSpPr>
            <p:cNvPr id="1480783" name="Rectangle 79"/>
            <p:cNvSpPr>
              <a:spLocks noChangeArrowheads="1"/>
            </p:cNvSpPr>
            <p:nvPr/>
          </p:nvSpPr>
          <p:spPr bwMode="auto">
            <a:xfrm>
              <a:off x="3951" y="2792"/>
              <a:ext cx="109" cy="304"/>
            </a:xfrm>
            <a:prstGeom prst="rect">
              <a:avLst/>
            </a:prstGeom>
            <a:grpFill/>
            <a:ln w="25400">
              <a:solidFill>
                <a:schemeClr val="tx1"/>
              </a:solidFill>
              <a:miter lim="800000"/>
              <a:headEnd/>
              <a:tailEnd/>
            </a:ln>
            <a:effectLst/>
          </p:spPr>
          <p:txBody>
            <a:bodyPr wrap="none" anchor="ctr">
              <a:prstTxWarp prst="textNoShape">
                <a:avLst/>
              </a:prstTxWarp>
            </a:bodyPr>
            <a:lstStyle/>
            <a:p>
              <a:endParaRPr lang="en-US">
                <a:latin typeface="Calibri"/>
                <a:cs typeface="Calibri"/>
              </a:endParaRPr>
            </a:p>
          </p:txBody>
        </p:sp>
        <p:sp>
          <p:nvSpPr>
            <p:cNvPr id="1480784" name="Freeform 80"/>
            <p:cNvSpPr>
              <a:spLocks/>
            </p:cNvSpPr>
            <p:nvPr/>
          </p:nvSpPr>
          <p:spPr bwMode="auto">
            <a:xfrm>
              <a:off x="3984" y="3054"/>
              <a:ext cx="43" cy="44"/>
            </a:xfrm>
            <a:custGeom>
              <a:avLst/>
              <a:gdLst/>
              <a:ahLst/>
              <a:cxnLst>
                <a:cxn ang="0">
                  <a:pos x="0" y="43"/>
                </a:cxn>
                <a:cxn ang="0">
                  <a:pos x="21" y="0"/>
                </a:cxn>
                <a:cxn ang="0">
                  <a:pos x="42" y="43"/>
                </a:cxn>
              </a:cxnLst>
              <a:rect l="0" t="0" r="r" b="b"/>
              <a:pathLst>
                <a:path w="43" h="44">
                  <a:moveTo>
                    <a:pt x="0" y="43"/>
                  </a:moveTo>
                  <a:lnTo>
                    <a:pt x="21" y="0"/>
                  </a:lnTo>
                  <a:lnTo>
                    <a:pt x="42" y="43"/>
                  </a:lnTo>
                </a:path>
              </a:pathLst>
            </a:custGeom>
            <a:grpFill/>
            <a:ln w="25400" cap="rnd" cmpd="sng">
              <a:solidFill>
                <a:schemeClr val="tx1"/>
              </a:solidFill>
              <a:prstDash val="solid"/>
              <a:round/>
              <a:headEnd type="none" w="med" len="med"/>
              <a:tailEnd type="none" w="med" len="med"/>
            </a:ln>
            <a:effectLst/>
          </p:spPr>
          <p:txBody>
            <a:bodyPr>
              <a:prstTxWarp prst="textNoShape">
                <a:avLst/>
              </a:prstTxWarp>
            </a:bodyPr>
            <a:lstStyle/>
            <a:p>
              <a:endParaRPr lang="en-US">
                <a:latin typeface="Calibri"/>
                <a:cs typeface="Calibri"/>
              </a:endParaRPr>
            </a:p>
          </p:txBody>
        </p:sp>
      </p:grpSp>
      <p:sp>
        <p:nvSpPr>
          <p:cNvPr id="1480785" name="Line 81"/>
          <p:cNvSpPr>
            <a:spLocks noChangeShapeType="1"/>
          </p:cNvSpPr>
          <p:nvPr/>
        </p:nvSpPr>
        <p:spPr bwMode="auto">
          <a:xfrm>
            <a:off x="6400800" y="2667000"/>
            <a:ext cx="381000"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86" name="Rectangle 82"/>
          <p:cNvSpPr>
            <a:spLocks noChangeArrowheads="1"/>
          </p:cNvSpPr>
          <p:nvPr/>
        </p:nvSpPr>
        <p:spPr bwMode="auto">
          <a:xfrm>
            <a:off x="4953000" y="3810000"/>
            <a:ext cx="588403" cy="335989"/>
          </a:xfrm>
          <a:prstGeom prst="rect">
            <a:avLst/>
          </a:prstGeom>
          <a:noFill/>
          <a:ln w="25400">
            <a:noFill/>
            <a:miter lim="800000"/>
            <a:headEnd/>
            <a:tailEnd/>
          </a:ln>
          <a:effectLst/>
        </p:spPr>
        <p:txBody>
          <a:bodyPr wrap="none" lIns="90488" tIns="44450" rIns="90488" bIns="44450">
            <a:prstTxWarp prst="textNoShape">
              <a:avLst/>
            </a:prstTxWarp>
            <a:spAutoFit/>
          </a:bodyPr>
          <a:lstStyle/>
          <a:p>
            <a:pPr algn="l">
              <a:spcBef>
                <a:spcPct val="0"/>
              </a:spcBef>
            </a:pPr>
            <a:r>
              <a:rPr lang="en-US">
                <a:latin typeface="Calibri"/>
                <a:cs typeface="Calibri"/>
              </a:rPr>
              <a:t>MD1</a:t>
            </a:r>
          </a:p>
        </p:txBody>
      </p:sp>
      <p:sp>
        <p:nvSpPr>
          <p:cNvPr id="1480787" name="Rectangle 83"/>
          <p:cNvSpPr>
            <a:spLocks noChangeArrowheads="1"/>
          </p:cNvSpPr>
          <p:nvPr/>
        </p:nvSpPr>
        <p:spPr bwMode="auto">
          <a:xfrm>
            <a:off x="5854700" y="3822700"/>
            <a:ext cx="588403" cy="335989"/>
          </a:xfrm>
          <a:prstGeom prst="rect">
            <a:avLst/>
          </a:prstGeom>
          <a:noFill/>
          <a:ln w="25400">
            <a:noFill/>
            <a:miter lim="800000"/>
            <a:headEnd/>
            <a:tailEnd/>
          </a:ln>
          <a:effectLst/>
        </p:spPr>
        <p:txBody>
          <a:bodyPr wrap="none" lIns="90488" tIns="44450" rIns="90488" bIns="44450">
            <a:prstTxWarp prst="textNoShape">
              <a:avLst/>
            </a:prstTxWarp>
            <a:spAutoFit/>
          </a:bodyPr>
          <a:lstStyle/>
          <a:p>
            <a:pPr algn="l">
              <a:spcBef>
                <a:spcPct val="0"/>
              </a:spcBef>
            </a:pPr>
            <a:r>
              <a:rPr lang="en-US">
                <a:latin typeface="Calibri"/>
                <a:cs typeface="Calibri"/>
              </a:rPr>
              <a:t>MD2</a:t>
            </a:r>
          </a:p>
        </p:txBody>
      </p:sp>
      <p:sp>
        <p:nvSpPr>
          <p:cNvPr id="1480788" name="Freeform 84"/>
          <p:cNvSpPr>
            <a:spLocks/>
          </p:cNvSpPr>
          <p:nvPr/>
        </p:nvSpPr>
        <p:spPr bwMode="auto">
          <a:xfrm>
            <a:off x="2057400" y="4343400"/>
            <a:ext cx="2514600" cy="1362075"/>
          </a:xfrm>
          <a:custGeom>
            <a:avLst/>
            <a:gdLst/>
            <a:ahLst/>
            <a:cxnLst>
              <a:cxn ang="0">
                <a:pos x="1584" y="858"/>
              </a:cxn>
              <a:cxn ang="0">
                <a:pos x="1584" y="665"/>
              </a:cxn>
              <a:cxn ang="0">
                <a:pos x="0" y="665"/>
              </a:cxn>
              <a:cxn ang="0">
                <a:pos x="0" y="0"/>
              </a:cxn>
            </a:cxnLst>
            <a:rect l="0" t="0" r="r" b="b"/>
            <a:pathLst>
              <a:path w="1584" h="858">
                <a:moveTo>
                  <a:pt x="1584" y="858"/>
                </a:moveTo>
                <a:lnTo>
                  <a:pt x="1584" y="665"/>
                </a:lnTo>
                <a:lnTo>
                  <a:pt x="0" y="665"/>
                </a:lnTo>
                <a:lnTo>
                  <a:pt x="0" y="0"/>
                </a:lnTo>
              </a:path>
            </a:pathLst>
          </a:custGeom>
          <a:noFill/>
          <a:ln w="25400" cap="flat" cmpd="sng">
            <a:solidFill>
              <a:schemeClr val="tx1"/>
            </a:solidFill>
            <a:prstDash val="solid"/>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89" name="Freeform 85"/>
          <p:cNvSpPr>
            <a:spLocks/>
          </p:cNvSpPr>
          <p:nvPr/>
        </p:nvSpPr>
        <p:spPr bwMode="auto">
          <a:xfrm>
            <a:off x="4572000" y="3657600"/>
            <a:ext cx="2743200" cy="1752600"/>
          </a:xfrm>
          <a:custGeom>
            <a:avLst/>
            <a:gdLst/>
            <a:ahLst/>
            <a:cxnLst>
              <a:cxn ang="0">
                <a:pos x="0" y="1296"/>
              </a:cxn>
              <a:cxn ang="0">
                <a:pos x="1728" y="1296"/>
              </a:cxn>
              <a:cxn ang="0">
                <a:pos x="1728" y="0"/>
              </a:cxn>
            </a:cxnLst>
            <a:rect l="0" t="0" r="r" b="b"/>
            <a:pathLst>
              <a:path w="1728" h="1296">
                <a:moveTo>
                  <a:pt x="0" y="1296"/>
                </a:moveTo>
                <a:lnTo>
                  <a:pt x="1728" y="1296"/>
                </a:lnTo>
                <a:lnTo>
                  <a:pt x="1728" y="0"/>
                </a:lnTo>
              </a:path>
            </a:pathLst>
          </a:custGeom>
          <a:noFill/>
          <a:ln w="25400" cap="flat" cmpd="sng">
            <a:solidFill>
              <a:schemeClr val="tx1"/>
            </a:solidFill>
            <a:prstDash val="solid"/>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90" name="Text Box 86"/>
          <p:cNvSpPr txBox="1">
            <a:spLocks noChangeArrowheads="1"/>
          </p:cNvSpPr>
          <p:nvPr/>
        </p:nvSpPr>
        <p:spPr bwMode="auto">
          <a:xfrm>
            <a:off x="2743200" y="5653445"/>
            <a:ext cx="3810000" cy="646331"/>
          </a:xfrm>
          <a:prstGeom prst="rect">
            <a:avLst/>
          </a:prstGeom>
          <a:noFill/>
          <a:ln w="25400">
            <a:noFill/>
            <a:miter lim="800000"/>
            <a:headEnd/>
            <a:tailEnd/>
          </a:ln>
          <a:effectLst/>
        </p:spPr>
        <p:txBody>
          <a:bodyPr anchor="ctr">
            <a:prstTxWarp prst="textNoShape">
              <a:avLst/>
            </a:prstTxWarp>
            <a:spAutoFit/>
          </a:bodyPr>
          <a:lstStyle/>
          <a:p>
            <a:pPr>
              <a:spcBef>
                <a:spcPct val="0"/>
              </a:spcBef>
            </a:pPr>
            <a:r>
              <a:rPr lang="en-US" sz="1800" dirty="0">
                <a:latin typeface="Calibri"/>
                <a:cs typeface="Calibri"/>
              </a:rPr>
              <a:t>Cache Refill Data from Lower Levels of Memory Hierarchy</a:t>
            </a:r>
          </a:p>
        </p:txBody>
      </p:sp>
      <p:sp>
        <p:nvSpPr>
          <p:cNvPr id="1480791" name="Text Box 87"/>
          <p:cNvSpPr txBox="1">
            <a:spLocks noChangeArrowheads="1"/>
          </p:cNvSpPr>
          <p:nvPr/>
        </p:nvSpPr>
        <p:spPr bwMode="auto">
          <a:xfrm>
            <a:off x="7319258" y="3260031"/>
            <a:ext cx="441146" cy="307777"/>
          </a:xfrm>
          <a:prstGeom prst="rect">
            <a:avLst/>
          </a:prstGeom>
          <a:noFill/>
          <a:ln w="25400">
            <a:noFill/>
            <a:miter lim="800000"/>
            <a:headEnd/>
            <a:tailEnd/>
          </a:ln>
          <a:effectLst/>
        </p:spPr>
        <p:txBody>
          <a:bodyPr wrap="none" anchor="ctr">
            <a:prstTxWarp prst="textNoShape">
              <a:avLst/>
            </a:prstTxWarp>
            <a:spAutoFit/>
          </a:bodyPr>
          <a:lstStyle/>
          <a:p>
            <a:pPr>
              <a:spcBef>
                <a:spcPct val="0"/>
              </a:spcBef>
            </a:pPr>
            <a:r>
              <a:rPr lang="en-US" sz="1400">
                <a:latin typeface="Calibri"/>
                <a:cs typeface="Calibri"/>
              </a:rPr>
              <a:t>hit</a:t>
            </a:r>
            <a:r>
              <a:rPr lang="en-US" sz="1050">
                <a:latin typeface="Calibri"/>
                <a:cs typeface="Calibri"/>
              </a:rPr>
              <a:t>?</a:t>
            </a:r>
            <a:endParaRPr lang="en-US" sz="2400">
              <a:latin typeface="Calibri"/>
              <a:cs typeface="Calibri"/>
            </a:endParaRPr>
          </a:p>
        </p:txBody>
      </p:sp>
      <p:sp>
        <p:nvSpPr>
          <p:cNvPr id="1480792" name="Freeform 88"/>
          <p:cNvSpPr>
            <a:spLocks/>
          </p:cNvSpPr>
          <p:nvPr/>
        </p:nvSpPr>
        <p:spPr bwMode="auto">
          <a:xfrm>
            <a:off x="7772400" y="3429000"/>
            <a:ext cx="76200" cy="838200"/>
          </a:xfrm>
          <a:custGeom>
            <a:avLst/>
            <a:gdLst/>
            <a:ahLst/>
            <a:cxnLst>
              <a:cxn ang="0">
                <a:pos x="0" y="0"/>
              </a:cxn>
              <a:cxn ang="0">
                <a:pos x="48" y="0"/>
              </a:cxn>
              <a:cxn ang="0">
                <a:pos x="48" y="480"/>
              </a:cxn>
              <a:cxn ang="0">
                <a:pos x="48" y="528"/>
              </a:cxn>
            </a:cxnLst>
            <a:rect l="0" t="0" r="r" b="b"/>
            <a:pathLst>
              <a:path w="48" h="528">
                <a:moveTo>
                  <a:pt x="0" y="0"/>
                </a:moveTo>
                <a:lnTo>
                  <a:pt x="48" y="0"/>
                </a:lnTo>
                <a:lnTo>
                  <a:pt x="48" y="480"/>
                </a:lnTo>
                <a:lnTo>
                  <a:pt x="48" y="528"/>
                </a:lnTo>
              </a:path>
            </a:pathLst>
          </a:custGeom>
          <a:noFill/>
          <a:ln w="25400" cap="flat" cmpd="sng">
            <a:solidFill>
              <a:schemeClr val="tx2"/>
            </a:solidFill>
            <a:prstDash val="solid"/>
            <a:round/>
            <a:headEnd/>
            <a:tailEnd type="triangle" w="med" len="med"/>
          </a:ln>
          <a:effectLst/>
        </p:spPr>
        <p:txBody>
          <a:bodyPr wrap="none" anchor="ctr">
            <a:prstTxWarp prst="textNoShape">
              <a:avLst/>
            </a:prstTxWarp>
          </a:bodyPr>
          <a:lstStyle/>
          <a:p>
            <a:endParaRPr lang="en-US">
              <a:latin typeface="Calibri"/>
              <a:cs typeface="Calibri"/>
            </a:endParaRPr>
          </a:p>
        </p:txBody>
      </p:sp>
      <p:grpSp>
        <p:nvGrpSpPr>
          <p:cNvPr id="1480793" name="Group 89"/>
          <p:cNvGrpSpPr>
            <a:grpSpLocks/>
          </p:cNvGrpSpPr>
          <p:nvPr/>
        </p:nvGrpSpPr>
        <p:grpSpPr bwMode="auto">
          <a:xfrm>
            <a:off x="7620000" y="4953000"/>
            <a:ext cx="1066800" cy="609600"/>
            <a:chOff x="4704" y="3120"/>
            <a:chExt cx="672" cy="384"/>
          </a:xfrm>
        </p:grpSpPr>
        <p:sp>
          <p:nvSpPr>
            <p:cNvPr id="1480794" name="Line 90"/>
            <p:cNvSpPr>
              <a:spLocks noChangeShapeType="1"/>
            </p:cNvSpPr>
            <p:nvPr/>
          </p:nvSpPr>
          <p:spPr bwMode="auto">
            <a:xfrm flipH="1">
              <a:off x="4704" y="3168"/>
              <a:ext cx="192" cy="192"/>
            </a:xfrm>
            <a:prstGeom prst="line">
              <a:avLst/>
            </a:prstGeom>
            <a:noFill/>
            <a:ln w="25400">
              <a:solidFill>
                <a:schemeClr val="tx2"/>
              </a:solidFill>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95" name="Line 91"/>
            <p:cNvSpPr>
              <a:spLocks noChangeShapeType="1"/>
            </p:cNvSpPr>
            <p:nvPr/>
          </p:nvSpPr>
          <p:spPr bwMode="auto">
            <a:xfrm flipH="1">
              <a:off x="4896" y="3168"/>
              <a:ext cx="48" cy="336"/>
            </a:xfrm>
            <a:prstGeom prst="line">
              <a:avLst/>
            </a:prstGeom>
            <a:noFill/>
            <a:ln w="25400">
              <a:solidFill>
                <a:schemeClr val="tx2"/>
              </a:solidFill>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96" name="Line 92"/>
            <p:cNvSpPr>
              <a:spLocks noChangeShapeType="1"/>
            </p:cNvSpPr>
            <p:nvPr/>
          </p:nvSpPr>
          <p:spPr bwMode="auto">
            <a:xfrm>
              <a:off x="5040" y="3168"/>
              <a:ext cx="144" cy="288"/>
            </a:xfrm>
            <a:prstGeom prst="line">
              <a:avLst/>
            </a:prstGeom>
            <a:noFill/>
            <a:ln w="25400">
              <a:solidFill>
                <a:schemeClr val="tx2"/>
              </a:solidFill>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797" name="Line 93"/>
            <p:cNvSpPr>
              <a:spLocks noChangeShapeType="1"/>
            </p:cNvSpPr>
            <p:nvPr/>
          </p:nvSpPr>
          <p:spPr bwMode="auto">
            <a:xfrm>
              <a:off x="5136" y="3120"/>
              <a:ext cx="240" cy="144"/>
            </a:xfrm>
            <a:prstGeom prst="line">
              <a:avLst/>
            </a:prstGeom>
            <a:noFill/>
            <a:ln w="25400">
              <a:solidFill>
                <a:schemeClr val="tx2"/>
              </a:solidFill>
              <a:round/>
              <a:headEnd/>
              <a:tailEnd type="triangle" w="med" len="med"/>
            </a:ln>
            <a:effectLst/>
          </p:spPr>
          <p:txBody>
            <a:bodyPr wrap="none" anchor="ctr">
              <a:prstTxWarp prst="textNoShape">
                <a:avLst/>
              </a:prstTxWarp>
            </a:bodyPr>
            <a:lstStyle/>
            <a:p>
              <a:endParaRPr lang="en-US">
                <a:latin typeface="Calibri"/>
                <a:cs typeface="Calibri"/>
              </a:endParaRPr>
            </a:p>
          </p:txBody>
        </p:sp>
      </p:grpSp>
      <p:sp>
        <p:nvSpPr>
          <p:cNvPr id="1480798" name="Text Box 94"/>
          <p:cNvSpPr txBox="1">
            <a:spLocks noChangeArrowheads="1"/>
          </p:cNvSpPr>
          <p:nvPr/>
        </p:nvSpPr>
        <p:spPr bwMode="auto">
          <a:xfrm>
            <a:off x="7315200" y="4221034"/>
            <a:ext cx="1416050" cy="830997"/>
          </a:xfrm>
          <a:prstGeom prst="rect">
            <a:avLst/>
          </a:prstGeom>
          <a:noFill/>
          <a:ln w="25400">
            <a:noFill/>
            <a:miter lim="800000"/>
            <a:headEnd/>
            <a:tailEnd/>
          </a:ln>
          <a:effectLst/>
        </p:spPr>
        <p:txBody>
          <a:bodyPr anchor="ctr">
            <a:prstTxWarp prst="textNoShape">
              <a:avLst/>
            </a:prstTxWarp>
            <a:spAutoFit/>
          </a:bodyPr>
          <a:lstStyle/>
          <a:p>
            <a:pPr>
              <a:spcBef>
                <a:spcPct val="0"/>
              </a:spcBef>
            </a:pPr>
            <a:r>
              <a:rPr lang="en-US" dirty="0">
                <a:latin typeface="Calibri"/>
                <a:cs typeface="Calibri"/>
              </a:rPr>
              <a:t>Stall entire CPU on data cache miss</a:t>
            </a:r>
          </a:p>
        </p:txBody>
      </p:sp>
      <p:sp>
        <p:nvSpPr>
          <p:cNvPr id="1480799" name="Freeform 95"/>
          <p:cNvSpPr>
            <a:spLocks/>
          </p:cNvSpPr>
          <p:nvPr/>
        </p:nvSpPr>
        <p:spPr bwMode="auto">
          <a:xfrm>
            <a:off x="3124200" y="3962400"/>
            <a:ext cx="4724400" cy="1066800"/>
          </a:xfrm>
          <a:custGeom>
            <a:avLst/>
            <a:gdLst/>
            <a:ahLst/>
            <a:cxnLst>
              <a:cxn ang="0">
                <a:pos x="2784" y="0"/>
              </a:cxn>
              <a:cxn ang="0">
                <a:pos x="2160" y="0"/>
              </a:cxn>
              <a:cxn ang="0">
                <a:pos x="2160" y="432"/>
              </a:cxn>
              <a:cxn ang="0">
                <a:pos x="0" y="432"/>
              </a:cxn>
              <a:cxn ang="0">
                <a:pos x="0" y="672"/>
              </a:cxn>
            </a:cxnLst>
            <a:rect l="0" t="0" r="r" b="b"/>
            <a:pathLst>
              <a:path w="2784" h="672">
                <a:moveTo>
                  <a:pt x="2784" y="0"/>
                </a:moveTo>
                <a:lnTo>
                  <a:pt x="2160" y="0"/>
                </a:lnTo>
                <a:lnTo>
                  <a:pt x="2160" y="432"/>
                </a:lnTo>
                <a:lnTo>
                  <a:pt x="0" y="432"/>
                </a:lnTo>
                <a:lnTo>
                  <a:pt x="0" y="672"/>
                </a:lnTo>
              </a:path>
            </a:pathLst>
          </a:custGeom>
          <a:noFill/>
          <a:ln w="25400" cap="flat" cmpd="sng">
            <a:solidFill>
              <a:schemeClr val="tx2"/>
            </a:solidFill>
            <a:prstDash val="solid"/>
            <a:round/>
            <a:headEnd/>
            <a:tailEnd type="triangle" w="med" len="med"/>
          </a:ln>
          <a:effectLst/>
        </p:spPr>
        <p:txBody>
          <a:bodyPr wrap="none" anchor="ctr">
            <a:prstTxWarp prst="textNoShape">
              <a:avLst/>
            </a:prstTxWarp>
          </a:bodyPr>
          <a:lstStyle/>
          <a:p>
            <a:endParaRPr lang="en-US">
              <a:latin typeface="Calibri"/>
              <a:cs typeface="Calibri"/>
            </a:endParaRPr>
          </a:p>
        </p:txBody>
      </p:sp>
      <p:sp>
        <p:nvSpPr>
          <p:cNvPr id="1480800" name="Text Box 96"/>
          <p:cNvSpPr txBox="1">
            <a:spLocks noChangeArrowheads="1"/>
          </p:cNvSpPr>
          <p:nvPr/>
        </p:nvSpPr>
        <p:spPr bwMode="auto">
          <a:xfrm>
            <a:off x="2209800" y="4953000"/>
            <a:ext cx="2286000" cy="369332"/>
          </a:xfrm>
          <a:prstGeom prst="rect">
            <a:avLst/>
          </a:prstGeom>
          <a:noFill/>
          <a:ln w="25400">
            <a:noFill/>
            <a:miter lim="800000"/>
            <a:headEnd/>
            <a:tailEnd/>
          </a:ln>
          <a:effectLst/>
        </p:spPr>
        <p:txBody>
          <a:bodyPr anchor="ctr">
            <a:prstTxWarp prst="textNoShape">
              <a:avLst/>
            </a:prstTxWarp>
            <a:spAutoFit/>
          </a:bodyPr>
          <a:lstStyle/>
          <a:p>
            <a:pPr>
              <a:spcBef>
                <a:spcPct val="0"/>
              </a:spcBef>
            </a:pPr>
            <a:r>
              <a:rPr lang="en-US" sz="1800" dirty="0">
                <a:latin typeface="Calibri"/>
                <a:cs typeface="Calibri"/>
              </a:rPr>
              <a:t>To Memory Control</a:t>
            </a:r>
          </a:p>
        </p:txBody>
      </p:sp>
      <p:sp>
        <p:nvSpPr>
          <p:cNvPr id="1480801" name="Text Box 97"/>
          <p:cNvSpPr txBox="1">
            <a:spLocks noChangeArrowheads="1"/>
          </p:cNvSpPr>
          <p:nvPr/>
        </p:nvSpPr>
        <p:spPr bwMode="auto">
          <a:xfrm>
            <a:off x="6019800" y="2055813"/>
            <a:ext cx="408873" cy="338554"/>
          </a:xfrm>
          <a:prstGeom prst="rect">
            <a:avLst/>
          </a:prstGeom>
          <a:noFill/>
          <a:ln w="25400">
            <a:noFill/>
            <a:miter lim="800000"/>
            <a:headEnd/>
            <a:tailEnd/>
          </a:ln>
          <a:effectLst/>
        </p:spPr>
        <p:txBody>
          <a:bodyPr wrap="none">
            <a:prstTxWarp prst="textNoShape">
              <a:avLst/>
            </a:prstTxWarp>
            <a:spAutoFit/>
          </a:bodyPr>
          <a:lstStyle/>
          <a:p>
            <a:pPr algn="l">
              <a:spcBef>
                <a:spcPct val="0"/>
              </a:spcBef>
            </a:pPr>
            <a:r>
              <a:rPr lang="en-US" i="1">
                <a:latin typeface="Calibri"/>
                <a:cs typeface="Calibri"/>
              </a:rPr>
              <a:t>M</a:t>
            </a:r>
          </a:p>
        </p:txBody>
      </p:sp>
      <p:sp>
        <p:nvSpPr>
          <p:cNvPr id="1480802" name="Text Box 98"/>
          <p:cNvSpPr txBox="1">
            <a:spLocks noChangeArrowheads="1"/>
          </p:cNvSpPr>
          <p:nvPr/>
        </p:nvSpPr>
        <p:spPr bwMode="auto">
          <a:xfrm>
            <a:off x="5029200" y="1827213"/>
            <a:ext cx="333632" cy="338554"/>
          </a:xfrm>
          <a:prstGeom prst="rect">
            <a:avLst/>
          </a:prstGeom>
          <a:noFill/>
          <a:ln w="25400">
            <a:noFill/>
            <a:miter lim="800000"/>
            <a:headEnd/>
            <a:tailEnd/>
          </a:ln>
          <a:effectLst/>
        </p:spPr>
        <p:txBody>
          <a:bodyPr wrap="none">
            <a:prstTxWarp prst="textNoShape">
              <a:avLst/>
            </a:prstTxWarp>
            <a:spAutoFit/>
          </a:bodyPr>
          <a:lstStyle/>
          <a:p>
            <a:pPr algn="l">
              <a:spcBef>
                <a:spcPct val="0"/>
              </a:spcBef>
            </a:pPr>
            <a:r>
              <a:rPr lang="en-US" i="1" dirty="0">
                <a:latin typeface="Calibri"/>
                <a:cs typeface="Calibri"/>
              </a:rPr>
              <a:t>E</a:t>
            </a:r>
          </a:p>
        </p:txBody>
      </p:sp>
      <p:sp>
        <p:nvSpPr>
          <p:cNvPr id="1480803" name="Line 99"/>
          <p:cNvSpPr>
            <a:spLocks noChangeShapeType="1"/>
          </p:cNvSpPr>
          <p:nvPr/>
        </p:nvSpPr>
        <p:spPr bwMode="auto">
          <a:xfrm>
            <a:off x="4953000" y="2895600"/>
            <a:ext cx="0" cy="609600"/>
          </a:xfrm>
          <a:prstGeom prst="line">
            <a:avLst/>
          </a:prstGeom>
          <a:noFill/>
          <a:ln w="28575">
            <a:solidFill>
              <a:schemeClr val="tx1"/>
            </a:solidFill>
            <a:round/>
            <a:headEnd type="none" w="sm" len="sm"/>
            <a:tailEnd type="none" w="sm" len="sm"/>
          </a:ln>
          <a:effectLst/>
        </p:spPr>
        <p:txBody>
          <a:bodyPr>
            <a:prstTxWarp prst="textNoShape">
              <a:avLst/>
            </a:prstTxWarp>
          </a:bodyPr>
          <a:lstStyle/>
          <a:p>
            <a:endParaRPr lang="en-US">
              <a:latin typeface="Calibri"/>
              <a:cs typeface="Calibri"/>
            </a:endParaRPr>
          </a:p>
        </p:txBody>
      </p:sp>
    </p:spTree>
    <p:extLst>
      <p:ext uri="{BB962C8B-B14F-4D97-AF65-F5344CB8AC3E}">
        <p14:creationId xmlns:p14="http://schemas.microsoft.com/office/powerpoint/2010/main" val="551173773"/>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r>
              <a:rPr lang="en-US" smtClean="0"/>
              <a:t>Improving Cache Performance</a:t>
            </a:r>
          </a:p>
        </p:txBody>
      </p:sp>
      <p:sp>
        <p:nvSpPr>
          <p:cNvPr id="1650691" name="Rectangle 3"/>
          <p:cNvSpPr>
            <a:spLocks noGrp="1" noChangeArrowheads="1"/>
          </p:cNvSpPr>
          <p:nvPr>
            <p:ph type="body" idx="1"/>
          </p:nvPr>
        </p:nvSpPr>
        <p:spPr>
          <a:xfrm>
            <a:off x="440266" y="1854200"/>
            <a:ext cx="8229600" cy="4525963"/>
          </a:xfrm>
        </p:spPr>
        <p:txBody>
          <a:bodyPr>
            <a:normAutofit/>
          </a:bodyPr>
          <a:lstStyle/>
          <a:p>
            <a:pPr>
              <a:buFont typeface="Arial"/>
              <a:buChar char="•"/>
              <a:defRPr/>
            </a:pPr>
            <a:r>
              <a:rPr lang="en-US" dirty="0" smtClean="0"/>
              <a:t>Reduce the time to hit in the cache</a:t>
            </a:r>
          </a:p>
          <a:p>
            <a:pPr lvl="1">
              <a:defRPr/>
            </a:pPr>
            <a:r>
              <a:rPr lang="en-US" dirty="0" smtClean="0"/>
              <a:t>E.g., Smaller cache</a:t>
            </a:r>
          </a:p>
          <a:p>
            <a:pPr>
              <a:buFont typeface="Arial"/>
              <a:buChar char="•"/>
              <a:defRPr/>
            </a:pPr>
            <a:r>
              <a:rPr lang="en-US" dirty="0" smtClean="0"/>
              <a:t>Reduce the miss rate</a:t>
            </a:r>
          </a:p>
          <a:p>
            <a:pPr lvl="1">
              <a:defRPr/>
            </a:pPr>
            <a:r>
              <a:rPr lang="en-US" dirty="0" smtClean="0"/>
              <a:t>E.g., Bigger </a:t>
            </a:r>
            <a:r>
              <a:rPr lang="en-US" dirty="0" smtClean="0"/>
              <a:t>cache</a:t>
            </a:r>
            <a:endParaRPr lang="en-US" dirty="0" smtClean="0"/>
          </a:p>
          <a:p>
            <a:pPr>
              <a:defRPr/>
            </a:pPr>
            <a:r>
              <a:rPr lang="en-US" dirty="0" smtClean="0"/>
              <a:t>Reduce the miss penalty</a:t>
            </a:r>
          </a:p>
          <a:p>
            <a:pPr lvl="1">
              <a:defRPr/>
            </a:pPr>
            <a:r>
              <a:rPr lang="en-US" dirty="0" smtClean="0"/>
              <a:t>E.g., Use multiple cache levels</a:t>
            </a:r>
          </a:p>
          <a:p>
            <a:pPr>
              <a:defRPr/>
            </a:pPr>
            <a:endParaRPr lang="en-US" dirty="0" smtClean="0"/>
          </a:p>
          <a:p>
            <a:pPr>
              <a:defRPr/>
            </a:pPr>
            <a:endParaRPr lang="en-US" dirty="0" smtClean="0"/>
          </a:p>
        </p:txBody>
      </p:sp>
      <p:sp>
        <p:nvSpPr>
          <p:cNvPr id="8" name="Slide Number Placeholder 7"/>
          <p:cNvSpPr>
            <a:spLocks noGrp="1"/>
          </p:cNvSpPr>
          <p:nvPr>
            <p:ph type="sldNum" sz="quarter" idx="12"/>
          </p:nvPr>
        </p:nvSpPr>
        <p:spPr/>
        <p:txBody>
          <a:bodyPr/>
          <a:lstStyle/>
          <a:p>
            <a:fld id="{3CC63E4C-4642-794D-A2FD-70F6B81535F5}" type="slidenum">
              <a:rPr lang="en-US" smtClean="0"/>
              <a:pPr/>
              <a:t>18</a:t>
            </a:fld>
            <a:endParaRPr lang="en-US" dirty="0"/>
          </a:p>
        </p:txBody>
      </p:sp>
      <p:sp>
        <p:nvSpPr>
          <p:cNvPr id="2" name="Rectangle 1"/>
          <p:cNvSpPr/>
          <p:nvPr/>
        </p:nvSpPr>
        <p:spPr>
          <a:xfrm>
            <a:off x="660400" y="1211103"/>
            <a:ext cx="7772399" cy="523220"/>
          </a:xfrm>
          <a:prstGeom prst="rect">
            <a:avLst/>
          </a:prstGeom>
        </p:spPr>
        <p:txBody>
          <a:bodyPr wrap="square">
            <a:spAutoFit/>
          </a:bodyPr>
          <a:lstStyle/>
          <a:p>
            <a:pPr marL="287338" lvl="1" indent="-287338" algn="ctr">
              <a:lnSpc>
                <a:spcPct val="100000"/>
              </a:lnSpc>
              <a:spcBef>
                <a:spcPts val="600"/>
              </a:spcBef>
              <a:buNone/>
            </a:pPr>
            <a:r>
              <a:rPr lang="en-US" sz="2800" dirty="0">
                <a:solidFill>
                  <a:srgbClr val="FF0000"/>
                </a:solidFill>
              </a:rPr>
              <a:t>AMAT =  Time for a hit  +  Miss rate x Miss penalty</a:t>
            </a:r>
            <a:endParaRPr lang="en-US" sz="1200" dirty="0">
              <a:solidFill>
                <a:schemeClr val="accent2"/>
              </a:solidFill>
            </a:endParaRPr>
          </a:p>
        </p:txBody>
      </p:sp>
    </p:spTree>
    <p:extLst>
      <p:ext uri="{BB962C8B-B14F-4D97-AF65-F5344CB8AC3E}">
        <p14:creationId xmlns:p14="http://schemas.microsoft.com/office/powerpoint/2010/main" val="31181081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5069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50691">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50691">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50691">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50691">
                                            <p:txEl>
                                              <p:pRg st="4" end="4"/>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5069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0691" grpId="0" build="p"/>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a:xfrm>
            <a:off x="457200" y="130268"/>
            <a:ext cx="8229600" cy="531922"/>
          </a:xfrm>
        </p:spPr>
        <p:txBody>
          <a:bodyPr wrap="none">
            <a:normAutofit fontScale="90000"/>
          </a:bodyPr>
          <a:lstStyle/>
          <a:p>
            <a:pPr eaLnBrk="1" hangingPunct="1"/>
            <a:r>
              <a:rPr lang="en-US" sz="4000" dirty="0" smtClean="0"/>
              <a:t>Cache Design Space</a:t>
            </a:r>
          </a:p>
        </p:txBody>
      </p:sp>
      <p:sp>
        <p:nvSpPr>
          <p:cNvPr id="56326" name="Rectangle 3"/>
          <p:cNvSpPr>
            <a:spLocks noGrp="1" noChangeArrowheads="1"/>
          </p:cNvSpPr>
          <p:nvPr>
            <p:ph type="body" idx="4294967295"/>
          </p:nvPr>
        </p:nvSpPr>
        <p:spPr>
          <a:xfrm>
            <a:off x="338138" y="1516063"/>
            <a:ext cx="5410200" cy="5254625"/>
          </a:xfrm>
        </p:spPr>
        <p:txBody>
          <a:bodyPr/>
          <a:lstStyle/>
          <a:p>
            <a:pPr eaLnBrk="1" hangingPunct="1">
              <a:lnSpc>
                <a:spcPct val="80000"/>
              </a:lnSpc>
            </a:pPr>
            <a:r>
              <a:rPr lang="en-US" sz="2700" dirty="0"/>
              <a:t>Several interacting dimensions</a:t>
            </a:r>
          </a:p>
          <a:p>
            <a:pPr lvl="1" eaLnBrk="1" hangingPunct="1">
              <a:lnSpc>
                <a:spcPct val="80000"/>
              </a:lnSpc>
            </a:pPr>
            <a:r>
              <a:rPr lang="en-US" sz="2400" dirty="0"/>
              <a:t>Cache size</a:t>
            </a:r>
          </a:p>
          <a:p>
            <a:pPr lvl="1" eaLnBrk="1" hangingPunct="1">
              <a:lnSpc>
                <a:spcPct val="80000"/>
              </a:lnSpc>
            </a:pPr>
            <a:r>
              <a:rPr lang="en-US" sz="2400" dirty="0"/>
              <a:t>Block size</a:t>
            </a:r>
          </a:p>
          <a:p>
            <a:pPr lvl="1" eaLnBrk="1" hangingPunct="1">
              <a:lnSpc>
                <a:spcPct val="80000"/>
              </a:lnSpc>
            </a:pPr>
            <a:r>
              <a:rPr lang="en-US" sz="2400" dirty="0"/>
              <a:t>Associativity</a:t>
            </a:r>
          </a:p>
          <a:p>
            <a:pPr lvl="1" eaLnBrk="1" hangingPunct="1">
              <a:lnSpc>
                <a:spcPct val="80000"/>
              </a:lnSpc>
            </a:pPr>
            <a:r>
              <a:rPr lang="en-US" sz="2400" dirty="0"/>
              <a:t>Replacement policy</a:t>
            </a:r>
          </a:p>
          <a:p>
            <a:pPr lvl="1" eaLnBrk="1" hangingPunct="1">
              <a:lnSpc>
                <a:spcPct val="80000"/>
              </a:lnSpc>
            </a:pPr>
            <a:r>
              <a:rPr lang="en-US" sz="2400" dirty="0"/>
              <a:t>Write-through vs. write-back</a:t>
            </a:r>
          </a:p>
          <a:p>
            <a:pPr lvl="1" eaLnBrk="1" hangingPunct="1">
              <a:lnSpc>
                <a:spcPct val="80000"/>
              </a:lnSpc>
            </a:pPr>
            <a:r>
              <a:rPr lang="en-US" sz="2400" dirty="0"/>
              <a:t>Write allocation</a:t>
            </a:r>
          </a:p>
          <a:p>
            <a:pPr eaLnBrk="1" hangingPunct="1">
              <a:lnSpc>
                <a:spcPct val="80000"/>
              </a:lnSpc>
            </a:pPr>
            <a:r>
              <a:rPr lang="en-US" sz="2700" dirty="0"/>
              <a:t>Optimal choice is a compromise</a:t>
            </a:r>
          </a:p>
          <a:p>
            <a:pPr lvl="1" eaLnBrk="1" hangingPunct="1">
              <a:lnSpc>
                <a:spcPct val="80000"/>
              </a:lnSpc>
            </a:pPr>
            <a:r>
              <a:rPr lang="en-US" sz="2400" dirty="0"/>
              <a:t>Depends on access characteristics</a:t>
            </a:r>
          </a:p>
          <a:p>
            <a:pPr lvl="2" eaLnBrk="1" hangingPunct="1">
              <a:lnSpc>
                <a:spcPct val="80000"/>
              </a:lnSpc>
            </a:pPr>
            <a:r>
              <a:rPr lang="en-US" sz="2000" dirty="0"/>
              <a:t>Workload</a:t>
            </a:r>
          </a:p>
          <a:p>
            <a:pPr lvl="2" eaLnBrk="1" hangingPunct="1">
              <a:lnSpc>
                <a:spcPct val="80000"/>
              </a:lnSpc>
            </a:pPr>
            <a:r>
              <a:rPr lang="en-US" sz="2000" dirty="0"/>
              <a:t>Use (I-cache, D-</a:t>
            </a:r>
            <a:r>
              <a:rPr lang="en-US" sz="2000" dirty="0" smtClean="0"/>
              <a:t>cache)</a:t>
            </a:r>
            <a:endParaRPr lang="en-US" sz="2000" dirty="0"/>
          </a:p>
          <a:p>
            <a:pPr lvl="1" eaLnBrk="1" hangingPunct="1">
              <a:lnSpc>
                <a:spcPct val="80000"/>
              </a:lnSpc>
            </a:pPr>
            <a:r>
              <a:rPr lang="en-US" sz="2400" dirty="0"/>
              <a:t>Depends on technology / cost</a:t>
            </a:r>
          </a:p>
          <a:p>
            <a:pPr eaLnBrk="1" hangingPunct="1">
              <a:lnSpc>
                <a:spcPct val="80000"/>
              </a:lnSpc>
            </a:pPr>
            <a:r>
              <a:rPr lang="en-US" sz="2700" dirty="0"/>
              <a:t>Simplicity often wins</a:t>
            </a:r>
          </a:p>
        </p:txBody>
      </p:sp>
      <p:sp>
        <p:nvSpPr>
          <p:cNvPr id="56327" name="Line 4"/>
          <p:cNvSpPr>
            <a:spLocks noChangeShapeType="1"/>
          </p:cNvSpPr>
          <p:nvPr/>
        </p:nvSpPr>
        <p:spPr bwMode="auto">
          <a:xfrm flipV="1">
            <a:off x="6477000" y="1814513"/>
            <a:ext cx="0" cy="13081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a:p>
        </p:txBody>
      </p:sp>
      <p:sp>
        <p:nvSpPr>
          <p:cNvPr id="56328" name="Line 5"/>
          <p:cNvSpPr>
            <a:spLocks noChangeShapeType="1"/>
          </p:cNvSpPr>
          <p:nvPr/>
        </p:nvSpPr>
        <p:spPr bwMode="auto">
          <a:xfrm flipV="1">
            <a:off x="6483350" y="2576513"/>
            <a:ext cx="1282700" cy="5461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a:p>
        </p:txBody>
      </p:sp>
      <p:sp>
        <p:nvSpPr>
          <p:cNvPr id="56329" name="Line 6"/>
          <p:cNvSpPr>
            <a:spLocks noChangeShapeType="1"/>
          </p:cNvSpPr>
          <p:nvPr/>
        </p:nvSpPr>
        <p:spPr bwMode="auto">
          <a:xfrm>
            <a:off x="6483350" y="3122613"/>
            <a:ext cx="749300" cy="5207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a:p>
        </p:txBody>
      </p:sp>
      <p:sp>
        <p:nvSpPr>
          <p:cNvPr id="56330" name="Rectangle 7"/>
          <p:cNvSpPr>
            <a:spLocks noChangeArrowheads="1"/>
          </p:cNvSpPr>
          <p:nvPr/>
        </p:nvSpPr>
        <p:spPr bwMode="auto">
          <a:xfrm>
            <a:off x="7300913" y="2201863"/>
            <a:ext cx="1435100"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Associativity</a:t>
            </a:r>
          </a:p>
        </p:txBody>
      </p:sp>
      <p:sp>
        <p:nvSpPr>
          <p:cNvPr id="56331" name="Rectangle 8"/>
          <p:cNvSpPr>
            <a:spLocks noChangeArrowheads="1"/>
          </p:cNvSpPr>
          <p:nvPr/>
        </p:nvSpPr>
        <p:spPr bwMode="auto">
          <a:xfrm>
            <a:off x="6005513" y="1439863"/>
            <a:ext cx="1252537"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Cache Size</a:t>
            </a:r>
          </a:p>
        </p:txBody>
      </p:sp>
      <p:sp>
        <p:nvSpPr>
          <p:cNvPr id="56332" name="Rectangle 9"/>
          <p:cNvSpPr>
            <a:spLocks noChangeArrowheads="1"/>
          </p:cNvSpPr>
          <p:nvPr/>
        </p:nvSpPr>
        <p:spPr bwMode="auto">
          <a:xfrm>
            <a:off x="6919913" y="3649663"/>
            <a:ext cx="1196975"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Block Size</a:t>
            </a:r>
          </a:p>
        </p:txBody>
      </p:sp>
      <p:sp>
        <p:nvSpPr>
          <p:cNvPr id="56333" name="Line 10"/>
          <p:cNvSpPr>
            <a:spLocks noChangeShapeType="1"/>
          </p:cNvSpPr>
          <p:nvPr/>
        </p:nvSpPr>
        <p:spPr bwMode="auto">
          <a:xfrm flipV="1">
            <a:off x="6335713" y="4646613"/>
            <a:ext cx="0" cy="115570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56334" name="Rectangle 11"/>
          <p:cNvSpPr>
            <a:spLocks noChangeArrowheads="1"/>
          </p:cNvSpPr>
          <p:nvPr/>
        </p:nvSpPr>
        <p:spPr bwMode="auto">
          <a:xfrm>
            <a:off x="5788025" y="4652963"/>
            <a:ext cx="563563"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Bad</a:t>
            </a:r>
          </a:p>
        </p:txBody>
      </p:sp>
      <p:sp>
        <p:nvSpPr>
          <p:cNvPr id="56335" name="Rectangle 12"/>
          <p:cNvSpPr>
            <a:spLocks noChangeArrowheads="1"/>
          </p:cNvSpPr>
          <p:nvPr/>
        </p:nvSpPr>
        <p:spPr bwMode="auto">
          <a:xfrm>
            <a:off x="5635625" y="5491163"/>
            <a:ext cx="711200"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Good</a:t>
            </a:r>
          </a:p>
        </p:txBody>
      </p:sp>
      <p:sp>
        <p:nvSpPr>
          <p:cNvPr id="56336" name="Line 13"/>
          <p:cNvSpPr>
            <a:spLocks noChangeShapeType="1"/>
          </p:cNvSpPr>
          <p:nvPr/>
        </p:nvSpPr>
        <p:spPr bwMode="auto">
          <a:xfrm>
            <a:off x="6342063" y="5795963"/>
            <a:ext cx="18161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56337" name="Rectangle 14"/>
          <p:cNvSpPr>
            <a:spLocks noChangeArrowheads="1"/>
          </p:cNvSpPr>
          <p:nvPr/>
        </p:nvSpPr>
        <p:spPr bwMode="auto">
          <a:xfrm>
            <a:off x="6321425" y="5872163"/>
            <a:ext cx="642938"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Less</a:t>
            </a:r>
          </a:p>
        </p:txBody>
      </p:sp>
      <p:sp>
        <p:nvSpPr>
          <p:cNvPr id="56338" name="Rectangle 15"/>
          <p:cNvSpPr>
            <a:spLocks noChangeArrowheads="1"/>
          </p:cNvSpPr>
          <p:nvPr/>
        </p:nvSpPr>
        <p:spPr bwMode="auto">
          <a:xfrm>
            <a:off x="7921625" y="5872163"/>
            <a:ext cx="666750"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More</a:t>
            </a:r>
          </a:p>
        </p:txBody>
      </p:sp>
      <p:sp>
        <p:nvSpPr>
          <p:cNvPr id="56339" name="Arc 16"/>
          <p:cNvSpPr>
            <a:spLocks/>
          </p:cNvSpPr>
          <p:nvPr/>
        </p:nvSpPr>
        <p:spPr bwMode="auto">
          <a:xfrm>
            <a:off x="6496050" y="4729163"/>
            <a:ext cx="1593850" cy="984250"/>
          </a:xfrm>
          <a:custGeom>
            <a:avLst/>
            <a:gdLst>
              <a:gd name="T0" fmla="*/ 2147483647 w 21600"/>
              <a:gd name="T1" fmla="*/ 2043660565 h 21600"/>
              <a:gd name="T2" fmla="*/ 0 w 21600"/>
              <a:gd name="T3" fmla="*/ 0 h 21600"/>
              <a:gd name="T4" fmla="*/ 2147483647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21600"/>
                </a:moveTo>
                <a:cubicBezTo>
                  <a:pt x="9670" y="21600"/>
                  <a:pt x="0" y="11929"/>
                  <a:pt x="0" y="0"/>
                </a:cubicBezTo>
              </a:path>
              <a:path w="21600" h="21600" stroke="0" extrusionOk="0">
                <a:moveTo>
                  <a:pt x="21600" y="21600"/>
                </a:moveTo>
                <a:cubicBezTo>
                  <a:pt x="9670" y="21600"/>
                  <a:pt x="0" y="11929"/>
                  <a:pt x="0" y="0"/>
                </a:cubicBezTo>
                <a:lnTo>
                  <a:pt x="21600" y="0"/>
                </a:lnTo>
                <a:close/>
              </a:path>
            </a:pathLst>
          </a:custGeom>
          <a:noFill/>
          <a:ln w="12700" cap="rnd">
            <a:solidFill>
              <a:schemeClr val="tx1"/>
            </a:solidFill>
            <a:round/>
            <a:headEnd/>
            <a:tailEnd/>
          </a:ln>
        </p:spPr>
        <p:txBody>
          <a:bodyPr wrap="none" anchor="ctr">
            <a:prstTxWarp prst="textNoShape">
              <a:avLst/>
            </a:prstTxWarp>
          </a:bodyPr>
          <a:lstStyle/>
          <a:p>
            <a:endParaRPr lang="en-US"/>
          </a:p>
        </p:txBody>
      </p:sp>
      <p:sp>
        <p:nvSpPr>
          <p:cNvPr id="56340" name="Arc 17"/>
          <p:cNvSpPr>
            <a:spLocks/>
          </p:cNvSpPr>
          <p:nvPr/>
        </p:nvSpPr>
        <p:spPr bwMode="auto">
          <a:xfrm>
            <a:off x="6640513" y="4805363"/>
            <a:ext cx="1365250" cy="908050"/>
          </a:xfrm>
          <a:custGeom>
            <a:avLst/>
            <a:gdLst>
              <a:gd name="T0" fmla="*/ 2147483647 w 21600"/>
              <a:gd name="T1" fmla="*/ 0 h 21600"/>
              <a:gd name="T2" fmla="*/ 0 w 21600"/>
              <a:gd name="T3" fmla="*/ 1604803197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12700" cap="rnd">
            <a:solidFill>
              <a:schemeClr val="tx1"/>
            </a:solidFill>
            <a:round/>
            <a:headEnd/>
            <a:tailEnd/>
          </a:ln>
        </p:spPr>
        <p:txBody>
          <a:bodyPr wrap="none" anchor="ctr">
            <a:prstTxWarp prst="textNoShape">
              <a:avLst/>
            </a:prstTxWarp>
          </a:bodyPr>
          <a:lstStyle/>
          <a:p>
            <a:endParaRPr lang="en-US"/>
          </a:p>
        </p:txBody>
      </p:sp>
      <p:sp>
        <p:nvSpPr>
          <p:cNvPr id="56341" name="Rectangle 18"/>
          <p:cNvSpPr>
            <a:spLocks noChangeArrowheads="1"/>
          </p:cNvSpPr>
          <p:nvPr/>
        </p:nvSpPr>
        <p:spPr bwMode="auto">
          <a:xfrm>
            <a:off x="6321425" y="5438775"/>
            <a:ext cx="900113" cy="30162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400" b="1"/>
              <a:t>Factor A</a:t>
            </a:r>
          </a:p>
        </p:txBody>
      </p:sp>
      <p:sp>
        <p:nvSpPr>
          <p:cNvPr id="56342" name="Rectangle 19"/>
          <p:cNvSpPr>
            <a:spLocks noChangeArrowheads="1"/>
          </p:cNvSpPr>
          <p:nvPr/>
        </p:nvSpPr>
        <p:spPr bwMode="auto">
          <a:xfrm>
            <a:off x="7769225" y="5438775"/>
            <a:ext cx="900113" cy="30162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400" b="1"/>
              <a:t>Factor B</a:t>
            </a:r>
          </a:p>
        </p:txBody>
      </p:sp>
      <p:grpSp>
        <p:nvGrpSpPr>
          <p:cNvPr id="2" name="Group 20"/>
          <p:cNvGrpSpPr>
            <a:grpSpLocks/>
          </p:cNvGrpSpPr>
          <p:nvPr/>
        </p:nvGrpSpPr>
        <p:grpSpPr bwMode="auto">
          <a:xfrm>
            <a:off x="6578600" y="4652963"/>
            <a:ext cx="1420813" cy="749300"/>
            <a:chOff x="3945" y="2736"/>
            <a:chExt cx="895" cy="472"/>
          </a:xfrm>
        </p:grpSpPr>
        <p:sp>
          <p:nvSpPr>
            <p:cNvPr id="56344" name="Arc 21"/>
            <p:cNvSpPr>
              <a:spLocks/>
            </p:cNvSpPr>
            <p:nvPr/>
          </p:nvSpPr>
          <p:spPr bwMode="auto">
            <a:xfrm>
              <a:off x="3945" y="2736"/>
              <a:ext cx="448" cy="472"/>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21600"/>
                  </a:moveTo>
                  <a:cubicBezTo>
                    <a:pt x="9670" y="21600"/>
                    <a:pt x="0" y="11929"/>
                    <a:pt x="0" y="0"/>
                  </a:cubicBezTo>
                </a:path>
                <a:path w="21600" h="21600" stroke="0" extrusionOk="0">
                  <a:moveTo>
                    <a:pt x="21600" y="21600"/>
                  </a:moveTo>
                  <a:cubicBezTo>
                    <a:pt x="9670" y="21600"/>
                    <a:pt x="0" y="11929"/>
                    <a:pt x="0" y="0"/>
                  </a:cubicBezTo>
                  <a:lnTo>
                    <a:pt x="21600" y="0"/>
                  </a:lnTo>
                  <a:close/>
                </a:path>
              </a:pathLst>
            </a:custGeom>
            <a:noFill/>
            <a:ln w="25400" cap="rnd">
              <a:solidFill>
                <a:schemeClr val="accent1"/>
              </a:solidFill>
              <a:round/>
              <a:headEnd/>
              <a:tailEnd/>
            </a:ln>
          </p:spPr>
          <p:txBody>
            <a:bodyPr wrap="none" anchor="ctr">
              <a:prstTxWarp prst="textNoShape">
                <a:avLst/>
              </a:prstTxWarp>
            </a:bodyPr>
            <a:lstStyle/>
            <a:p>
              <a:endParaRPr lang="en-US"/>
            </a:p>
          </p:txBody>
        </p:sp>
        <p:sp>
          <p:nvSpPr>
            <p:cNvPr id="56345" name="Arc 22"/>
            <p:cNvSpPr>
              <a:spLocks/>
            </p:cNvSpPr>
            <p:nvPr/>
          </p:nvSpPr>
          <p:spPr bwMode="auto">
            <a:xfrm>
              <a:off x="4392" y="2736"/>
              <a:ext cx="448" cy="472"/>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25400" cap="rnd">
              <a:solidFill>
                <a:schemeClr val="accent1"/>
              </a:solidFill>
              <a:round/>
              <a:headEnd/>
              <a:tailEnd/>
            </a:ln>
          </p:spPr>
          <p:txBody>
            <a:bodyPr wrap="none" anchor="ctr">
              <a:prstTxWarp prst="textNoShape">
                <a:avLst/>
              </a:prstTxWarp>
            </a:bodyPr>
            <a:lstStyle/>
            <a:p>
              <a:endParaRPr lang="en-US"/>
            </a:p>
          </p:txBody>
        </p:sp>
      </p:grpSp>
      <p:sp>
        <p:nvSpPr>
          <p:cNvPr id="27" name="Slide Number Placeholder 26"/>
          <p:cNvSpPr>
            <a:spLocks noGrp="1"/>
          </p:cNvSpPr>
          <p:nvPr>
            <p:ph type="sldNum" sz="quarter" idx="12"/>
          </p:nvPr>
        </p:nvSpPr>
        <p:spPr/>
        <p:txBody>
          <a:bodyPr/>
          <a:lstStyle/>
          <a:p>
            <a:fld id="{3CC63E4C-4642-794D-A2FD-70F6B81535F5}" type="slidenum">
              <a:rPr lang="en-US" smtClean="0"/>
              <a:pPr/>
              <a:t>19</a:t>
            </a:fld>
            <a:endParaRPr lang="en-US" dirty="0"/>
          </a:p>
        </p:txBody>
      </p:sp>
      <p:sp>
        <p:nvSpPr>
          <p:cNvPr id="3" name="TextBox 2"/>
          <p:cNvSpPr txBox="1"/>
          <p:nvPr/>
        </p:nvSpPr>
        <p:spPr>
          <a:xfrm>
            <a:off x="119405" y="727322"/>
            <a:ext cx="8868554" cy="1015663"/>
          </a:xfrm>
          <a:prstGeom prst="rect">
            <a:avLst/>
          </a:prstGeom>
          <a:noFill/>
        </p:spPr>
        <p:txBody>
          <a:bodyPr wrap="square" rtlCol="0">
            <a:spAutoFit/>
          </a:bodyPr>
          <a:lstStyle/>
          <a:p>
            <a:pPr algn="ctr"/>
            <a:r>
              <a:rPr lang="en-US" sz="2000" b="1" i="1" dirty="0"/>
              <a:t>Computer architects expend considerable effort optimizing organization of cache hierarchy – big impact on performance and power!</a:t>
            </a:r>
          </a:p>
          <a:p>
            <a:pPr algn="ctr"/>
            <a:endParaRPr lang="en-US" sz="2000" b="1" i="1" dirty="0"/>
          </a:p>
        </p:txBody>
      </p:sp>
    </p:spTree>
    <p:extLst>
      <p:ext uri="{BB962C8B-B14F-4D97-AF65-F5344CB8AC3E}">
        <p14:creationId xmlns:p14="http://schemas.microsoft.com/office/powerpoint/2010/main" val="180505250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5"/>
          <p:cNvPicPr>
            <a:picLocks noChangeAspect="1" noChangeArrowheads="1"/>
          </p:cNvPicPr>
          <p:nvPr/>
        </p:nvPicPr>
        <p:blipFill>
          <a:blip r:embed="rId4"/>
          <a:srcRect/>
          <a:stretch>
            <a:fillRect/>
          </a:stretch>
        </p:blipFill>
        <p:spPr bwMode="auto">
          <a:xfrm>
            <a:off x="8120266" y="2214862"/>
            <a:ext cx="1023734" cy="709634"/>
          </a:xfrm>
          <a:prstGeom prst="rect">
            <a:avLst/>
          </a:prstGeom>
          <a:noFill/>
          <a:ln w="9525">
            <a:noFill/>
            <a:miter lim="800000"/>
            <a:headEnd/>
            <a:tailEnd/>
          </a:ln>
          <a:effectLst/>
        </p:spPr>
      </p:pic>
      <p:sp>
        <p:nvSpPr>
          <p:cNvPr id="26627" name="Rectangle 5"/>
          <p:cNvSpPr>
            <a:spLocks noGrp="1" noChangeArrowheads="1"/>
          </p:cNvSpPr>
          <p:nvPr>
            <p:ph type="title"/>
          </p:nvPr>
        </p:nvSpPr>
        <p:spPr>
          <a:xfrm>
            <a:off x="457200" y="37576"/>
            <a:ext cx="8229600" cy="1143000"/>
          </a:xfrm>
        </p:spPr>
        <p:txBody>
          <a:bodyPr>
            <a:normAutofit/>
          </a:bodyPr>
          <a:lstStyle/>
          <a:p>
            <a:pPr>
              <a:lnSpc>
                <a:spcPct val="85000"/>
              </a:lnSpc>
            </a:pPr>
            <a:r>
              <a:rPr lang="en-US" dirty="0" smtClean="0"/>
              <a:t>You Are Here!</a:t>
            </a:r>
            <a:endParaRPr lang="en-US" dirty="0"/>
          </a:p>
        </p:txBody>
      </p:sp>
      <p:sp>
        <p:nvSpPr>
          <p:cNvPr id="43" name="Content Placeholder 42"/>
          <p:cNvSpPr>
            <a:spLocks noGrp="1"/>
          </p:cNvSpPr>
          <p:nvPr>
            <p:ph sz="half" idx="1"/>
          </p:nvPr>
        </p:nvSpPr>
        <p:spPr>
          <a:xfrm>
            <a:off x="0" y="1387066"/>
            <a:ext cx="3421902" cy="4525963"/>
          </a:xfrm>
        </p:spPr>
        <p:txBody>
          <a:bodyPr>
            <a:noAutofit/>
          </a:bodyPr>
          <a:lstStyle/>
          <a:p>
            <a:pPr>
              <a:lnSpc>
                <a:spcPct val="90000"/>
              </a:lnSpc>
            </a:pPr>
            <a:r>
              <a:rPr lang="en-US" sz="2400" dirty="0" smtClean="0"/>
              <a:t>Parallel Requests</a:t>
            </a:r>
          </a:p>
          <a:p>
            <a:pPr lvl="1">
              <a:lnSpc>
                <a:spcPct val="90000"/>
              </a:lnSpc>
              <a:buNone/>
            </a:pPr>
            <a:r>
              <a:rPr lang="en-US" sz="1800" dirty="0" smtClean="0"/>
              <a:t>Assigned to computer</a:t>
            </a:r>
          </a:p>
          <a:p>
            <a:pPr lvl="1">
              <a:lnSpc>
                <a:spcPct val="90000"/>
              </a:lnSpc>
              <a:buNone/>
            </a:pPr>
            <a:r>
              <a:rPr lang="en-US" sz="1800" dirty="0" smtClean="0"/>
              <a:t>e.g., Search “Katz”</a:t>
            </a:r>
          </a:p>
          <a:p>
            <a:pPr>
              <a:lnSpc>
                <a:spcPct val="90000"/>
              </a:lnSpc>
            </a:pPr>
            <a:r>
              <a:rPr lang="en-US" sz="2400" dirty="0" smtClean="0"/>
              <a:t>Parallel Threads</a:t>
            </a:r>
          </a:p>
          <a:p>
            <a:pPr lvl="1">
              <a:lnSpc>
                <a:spcPct val="90000"/>
              </a:lnSpc>
              <a:buNone/>
            </a:pPr>
            <a:r>
              <a:rPr lang="en-US" sz="1800" dirty="0" smtClean="0"/>
              <a:t>Assigned to core</a:t>
            </a:r>
          </a:p>
          <a:p>
            <a:pPr lvl="1">
              <a:lnSpc>
                <a:spcPct val="90000"/>
              </a:lnSpc>
              <a:buNone/>
            </a:pPr>
            <a:r>
              <a:rPr lang="en-US" sz="1800" dirty="0" smtClean="0"/>
              <a:t>e.g., Lookup, Ads</a:t>
            </a:r>
          </a:p>
          <a:p>
            <a:pPr>
              <a:lnSpc>
                <a:spcPct val="90000"/>
              </a:lnSpc>
            </a:pPr>
            <a:r>
              <a:rPr lang="en-US" sz="2400" dirty="0" smtClean="0"/>
              <a:t>Parallel Instructions</a:t>
            </a:r>
          </a:p>
          <a:p>
            <a:pPr lvl="1">
              <a:lnSpc>
                <a:spcPct val="90000"/>
              </a:lnSpc>
              <a:buNone/>
            </a:pPr>
            <a:r>
              <a:rPr lang="en-US" sz="1800" dirty="0" smtClean="0"/>
              <a:t>&gt;1 instruction @ one time</a:t>
            </a:r>
          </a:p>
          <a:p>
            <a:pPr lvl="1">
              <a:lnSpc>
                <a:spcPct val="90000"/>
              </a:lnSpc>
              <a:buNone/>
            </a:pPr>
            <a:r>
              <a:rPr lang="en-US" sz="1800" dirty="0" smtClean="0"/>
              <a:t>e.g., 5 pipelined instructions</a:t>
            </a:r>
          </a:p>
          <a:p>
            <a:pPr>
              <a:lnSpc>
                <a:spcPct val="90000"/>
              </a:lnSpc>
            </a:pPr>
            <a:r>
              <a:rPr lang="en-US" sz="2400" dirty="0" smtClean="0"/>
              <a:t>Parallel Data</a:t>
            </a:r>
          </a:p>
          <a:p>
            <a:pPr lvl="1">
              <a:lnSpc>
                <a:spcPct val="90000"/>
              </a:lnSpc>
              <a:buNone/>
            </a:pPr>
            <a:r>
              <a:rPr lang="en-US" sz="1800" dirty="0" smtClean="0"/>
              <a:t>&gt;1 data item @ one time</a:t>
            </a:r>
          </a:p>
          <a:p>
            <a:pPr lvl="1">
              <a:lnSpc>
                <a:spcPct val="90000"/>
              </a:lnSpc>
              <a:buNone/>
            </a:pPr>
            <a:r>
              <a:rPr lang="en-US" sz="1800" dirty="0" smtClean="0"/>
              <a:t>e.g., Add of 4 pairs of words</a:t>
            </a:r>
          </a:p>
          <a:p>
            <a:pPr>
              <a:lnSpc>
                <a:spcPct val="90000"/>
              </a:lnSpc>
            </a:pPr>
            <a:r>
              <a:rPr lang="en-US" sz="2400" dirty="0" smtClean="0"/>
              <a:t>Hardware descriptions</a:t>
            </a:r>
          </a:p>
          <a:p>
            <a:pPr lvl="1">
              <a:lnSpc>
                <a:spcPct val="90000"/>
              </a:lnSpc>
              <a:buNone/>
            </a:pPr>
            <a:r>
              <a:rPr lang="en-US" sz="1800" dirty="0" smtClean="0"/>
              <a:t>All gates @ one time</a:t>
            </a:r>
          </a:p>
          <a:p>
            <a:pPr>
              <a:lnSpc>
                <a:spcPct val="90000"/>
              </a:lnSpc>
            </a:pPr>
            <a:r>
              <a:rPr lang="en-US" sz="2200" dirty="0" smtClean="0"/>
              <a:t>Programming Languages</a:t>
            </a:r>
          </a:p>
          <a:p>
            <a:pPr lvl="1">
              <a:lnSpc>
                <a:spcPct val="90000"/>
              </a:lnSpc>
              <a:buNone/>
            </a:pPr>
            <a:endParaRPr lang="en-US" sz="1800" dirty="0" smtClean="0"/>
          </a:p>
        </p:txBody>
      </p:sp>
      <p:sp>
        <p:nvSpPr>
          <p:cNvPr id="97" name="TextBox 96"/>
          <p:cNvSpPr txBox="1"/>
          <p:nvPr/>
        </p:nvSpPr>
        <p:spPr>
          <a:xfrm>
            <a:off x="8170342" y="1665638"/>
            <a:ext cx="787395" cy="544765"/>
          </a:xfrm>
          <a:prstGeom prst="rect">
            <a:avLst/>
          </a:prstGeom>
          <a:noFill/>
        </p:spPr>
        <p:txBody>
          <a:bodyPr wrap="none" rtlCol="0">
            <a:spAutoFit/>
          </a:bodyPr>
          <a:lstStyle/>
          <a:p>
            <a:pPr algn="r">
              <a:lnSpc>
                <a:spcPct val="80000"/>
              </a:lnSpc>
            </a:pPr>
            <a:r>
              <a:rPr lang="en-US" dirty="0" smtClean="0"/>
              <a:t>Smart</a:t>
            </a:r>
            <a:br>
              <a:rPr lang="en-US" dirty="0" smtClean="0"/>
            </a:br>
            <a:r>
              <a:rPr lang="en-US" dirty="0" smtClean="0"/>
              <a:t>Phone</a:t>
            </a:r>
            <a:endParaRPr lang="en-US" dirty="0"/>
          </a:p>
        </p:txBody>
      </p:sp>
      <p:sp>
        <p:nvSpPr>
          <p:cNvPr id="118" name="TextBox 117"/>
          <p:cNvSpPr txBox="1"/>
          <p:nvPr/>
        </p:nvSpPr>
        <p:spPr>
          <a:xfrm>
            <a:off x="3916478" y="1665944"/>
            <a:ext cx="1305493" cy="766364"/>
          </a:xfrm>
          <a:prstGeom prst="rect">
            <a:avLst/>
          </a:prstGeom>
          <a:noFill/>
        </p:spPr>
        <p:txBody>
          <a:bodyPr wrap="square" rtlCol="0">
            <a:spAutoFit/>
          </a:bodyPr>
          <a:lstStyle/>
          <a:p>
            <a:pPr algn="r">
              <a:lnSpc>
                <a:spcPct val="80000"/>
              </a:lnSpc>
            </a:pPr>
            <a:r>
              <a:rPr lang="en-US" dirty="0" smtClean="0"/>
              <a:t>Warehouse Scale Computer</a:t>
            </a:r>
            <a:endParaRPr lang="en-US" dirty="0"/>
          </a:p>
        </p:txBody>
      </p:sp>
      <p:cxnSp>
        <p:nvCxnSpPr>
          <p:cNvPr id="168" name="Straight Connector 167"/>
          <p:cNvCxnSpPr/>
          <p:nvPr/>
        </p:nvCxnSpPr>
        <p:spPr>
          <a:xfrm rot="5400000">
            <a:off x="736707" y="3834054"/>
            <a:ext cx="5250171" cy="1588"/>
          </a:xfrm>
          <a:prstGeom prst="line">
            <a:avLst/>
          </a:prstGeom>
          <a:ln w="152400"/>
        </p:spPr>
        <p:style>
          <a:lnRef idx="2">
            <a:schemeClr val="accent1"/>
          </a:lnRef>
          <a:fillRef idx="0">
            <a:schemeClr val="accent1"/>
          </a:fillRef>
          <a:effectRef idx="1">
            <a:schemeClr val="accent1"/>
          </a:effectRef>
          <a:fontRef idx="minor">
            <a:schemeClr val="tx1"/>
          </a:fontRef>
        </p:style>
      </p:cxnSp>
      <p:sp>
        <p:nvSpPr>
          <p:cNvPr id="169" name="TextBox 168"/>
          <p:cNvSpPr txBox="1"/>
          <p:nvPr/>
        </p:nvSpPr>
        <p:spPr>
          <a:xfrm>
            <a:off x="1869899" y="1062860"/>
            <a:ext cx="3176233" cy="461665"/>
          </a:xfrm>
          <a:prstGeom prst="rect">
            <a:avLst/>
          </a:prstGeom>
          <a:noFill/>
        </p:spPr>
        <p:txBody>
          <a:bodyPr wrap="none" rtlCol="0">
            <a:spAutoFit/>
          </a:bodyPr>
          <a:lstStyle/>
          <a:p>
            <a:r>
              <a:rPr lang="en-US" sz="2400" i="1" dirty="0" smtClean="0"/>
              <a:t>Software        Hardware</a:t>
            </a:r>
            <a:endParaRPr lang="en-US" sz="2400" i="1" dirty="0"/>
          </a:p>
        </p:txBody>
      </p:sp>
      <p:sp>
        <p:nvSpPr>
          <p:cNvPr id="171" name="TextBox 170"/>
          <p:cNvSpPr txBox="1"/>
          <p:nvPr/>
        </p:nvSpPr>
        <p:spPr>
          <a:xfrm>
            <a:off x="2559950" y="2275669"/>
            <a:ext cx="1619354" cy="1205458"/>
          </a:xfrm>
          <a:prstGeom prst="rect">
            <a:avLst/>
          </a:prstGeom>
          <a:solidFill>
            <a:schemeClr val="bg1"/>
          </a:solidFill>
        </p:spPr>
        <p:txBody>
          <a:bodyPr wrap="none" rtlCol="0">
            <a:spAutoFit/>
          </a:bodyPr>
          <a:lstStyle/>
          <a:p>
            <a:pPr algn="ctr">
              <a:lnSpc>
                <a:spcPct val="90000"/>
              </a:lnSpc>
            </a:pPr>
            <a:r>
              <a:rPr lang="en-US" sz="2000" i="1" dirty="0" smtClean="0"/>
              <a:t>Harness</a:t>
            </a:r>
            <a:br>
              <a:rPr lang="en-US" sz="2000" i="1" dirty="0" smtClean="0"/>
            </a:br>
            <a:r>
              <a:rPr lang="en-US" sz="2000" i="1" dirty="0" smtClean="0"/>
              <a:t>Parallelism &amp;</a:t>
            </a:r>
          </a:p>
          <a:p>
            <a:pPr algn="ctr">
              <a:lnSpc>
                <a:spcPct val="90000"/>
              </a:lnSpc>
            </a:pPr>
            <a:r>
              <a:rPr lang="en-US" sz="2000" i="1" dirty="0" smtClean="0"/>
              <a:t>Achieve High</a:t>
            </a:r>
            <a:br>
              <a:rPr lang="en-US" sz="2000" i="1" dirty="0" smtClean="0"/>
            </a:br>
            <a:r>
              <a:rPr lang="en-US" sz="2000" i="1" dirty="0" smtClean="0"/>
              <a:t>Performance</a:t>
            </a:r>
            <a:endParaRPr lang="en-US" sz="2000" i="1" dirty="0"/>
          </a:p>
        </p:txBody>
      </p:sp>
      <p:grpSp>
        <p:nvGrpSpPr>
          <p:cNvPr id="2" name="Group 50"/>
          <p:cNvGrpSpPr/>
          <p:nvPr/>
        </p:nvGrpSpPr>
        <p:grpSpPr>
          <a:xfrm>
            <a:off x="5831288" y="5537200"/>
            <a:ext cx="3360062" cy="1289820"/>
            <a:chOff x="5831288" y="5537200"/>
            <a:chExt cx="3360062" cy="1289820"/>
          </a:xfrm>
        </p:grpSpPr>
        <p:sp>
          <p:nvSpPr>
            <p:cNvPr id="166" name="TextBox 165"/>
            <p:cNvSpPr txBox="1"/>
            <p:nvPr/>
          </p:nvSpPr>
          <p:spPr>
            <a:xfrm>
              <a:off x="7942290" y="5985754"/>
              <a:ext cx="1249060" cy="369332"/>
            </a:xfrm>
            <a:prstGeom prst="rect">
              <a:avLst/>
            </a:prstGeom>
            <a:noFill/>
          </p:spPr>
          <p:txBody>
            <a:bodyPr wrap="none" rtlCol="0">
              <a:spAutoFit/>
            </a:bodyPr>
            <a:lstStyle/>
            <a:p>
              <a:r>
                <a:rPr lang="en-US" dirty="0" smtClean="0"/>
                <a:t>Logic Gates</a:t>
              </a:r>
              <a:endParaRPr lang="en-US" dirty="0"/>
            </a:p>
          </p:txBody>
        </p:sp>
        <p:cxnSp>
          <p:nvCxnSpPr>
            <p:cNvPr id="172" name="Straight Connector 171"/>
            <p:cNvCxnSpPr>
              <a:stCxn id="104" idx="2"/>
              <a:endCxn id="177" idx="3"/>
            </p:cNvCxnSpPr>
            <p:nvPr/>
          </p:nvCxnSpPr>
          <p:spPr>
            <a:xfrm flipH="1">
              <a:off x="7920438" y="5537200"/>
              <a:ext cx="54947" cy="581173"/>
            </a:xfrm>
            <a:prstGeom prst="line">
              <a:avLst/>
            </a:prstGeom>
            <a:ln w="25400" cap="flat" cmpd="sng" algn="ctr">
              <a:solidFill>
                <a:schemeClr val="accent1"/>
              </a:solidFill>
              <a:prstDash val="sys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4" name="Straight Connector 173"/>
            <p:cNvCxnSpPr>
              <a:stCxn id="104" idx="1"/>
              <a:endCxn id="177" idx="0"/>
            </p:cNvCxnSpPr>
            <p:nvPr/>
          </p:nvCxnSpPr>
          <p:spPr>
            <a:xfrm flipH="1">
              <a:off x="6543773" y="5537200"/>
              <a:ext cx="955786" cy="581173"/>
            </a:xfrm>
            <a:prstGeom prst="line">
              <a:avLst/>
            </a:prstGeom>
            <a:ln w="25400" cap="flat" cmpd="sng" algn="ctr">
              <a:solidFill>
                <a:schemeClr val="accent1"/>
              </a:solidFill>
              <a:prstDash val="sys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nvGrpSpPr>
            <p:cNvPr id="3" name="Group 177"/>
            <p:cNvGrpSpPr/>
            <p:nvPr/>
          </p:nvGrpSpPr>
          <p:grpSpPr>
            <a:xfrm>
              <a:off x="5831288" y="6109003"/>
              <a:ext cx="2089150" cy="718017"/>
              <a:chOff x="5831288" y="6139983"/>
              <a:chExt cx="2089150" cy="718017"/>
            </a:xfrm>
          </p:grpSpPr>
          <p:graphicFrame>
            <p:nvGraphicFramePr>
              <p:cNvPr id="93186" name="Object 2"/>
              <p:cNvGraphicFramePr>
                <a:graphicFrameLocks noChangeAspect="1"/>
              </p:cNvGraphicFramePr>
              <p:nvPr/>
            </p:nvGraphicFramePr>
            <p:xfrm>
              <a:off x="6560469" y="6139983"/>
              <a:ext cx="1044389" cy="718017"/>
            </p:xfrm>
            <a:graphic>
              <a:graphicData uri="http://schemas.openxmlformats.org/presentationml/2006/ole">
                <mc:AlternateContent xmlns:mc="http://schemas.openxmlformats.org/markup-compatibility/2006">
                  <mc:Choice xmlns:v="urn:schemas-microsoft-com:vml" Requires="v">
                    <p:oleObj spid="_x0000_s176447" name="Image" r:id="rId5" imgW="3492063" imgH="2400000" progId="">
                      <p:embed/>
                    </p:oleObj>
                  </mc:Choice>
                  <mc:Fallback>
                    <p:oleObj name="Image" r:id="rId5" imgW="3492063" imgH="2400000" progId="">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60469" y="6139983"/>
                            <a:ext cx="1044389" cy="7180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pic>
                    </p:oleObj>
                  </mc:Fallback>
                </mc:AlternateContent>
              </a:graphicData>
            </a:graphic>
          </p:graphicFrame>
          <p:sp>
            <p:nvSpPr>
              <p:cNvPr id="177" name="Freeform 176"/>
              <p:cNvSpPr/>
              <p:nvPr/>
            </p:nvSpPr>
            <p:spPr>
              <a:xfrm>
                <a:off x="5831288" y="6149353"/>
                <a:ext cx="2089150" cy="708647"/>
              </a:xfrm>
              <a:custGeom>
                <a:avLst/>
                <a:gdLst>
                  <a:gd name="connsiteX0" fmla="*/ 749300 w 2197100"/>
                  <a:gd name="connsiteY0" fmla="*/ 0 h 603250"/>
                  <a:gd name="connsiteX1" fmla="*/ 0 w 2197100"/>
                  <a:gd name="connsiteY1" fmla="*/ 603250 h 603250"/>
                  <a:gd name="connsiteX2" fmla="*/ 1568450 w 2197100"/>
                  <a:gd name="connsiteY2" fmla="*/ 603250 h 603250"/>
                  <a:gd name="connsiteX3" fmla="*/ 2197100 w 2197100"/>
                  <a:gd name="connsiteY3" fmla="*/ 0 h 603250"/>
                  <a:gd name="connsiteX4" fmla="*/ 749300 w 2197100"/>
                  <a:gd name="connsiteY4" fmla="*/ 0 h 603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7100" h="603250">
                    <a:moveTo>
                      <a:pt x="749300" y="0"/>
                    </a:moveTo>
                    <a:lnTo>
                      <a:pt x="0" y="603250"/>
                    </a:lnTo>
                    <a:lnTo>
                      <a:pt x="1568450" y="603250"/>
                    </a:lnTo>
                    <a:lnTo>
                      <a:pt x="2197100" y="0"/>
                    </a:lnTo>
                    <a:lnTo>
                      <a:pt x="749300"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90000"/>
                  </a:lnSpc>
                </a:pPr>
                <a:r>
                  <a:rPr lang="en-US" dirty="0" smtClean="0">
                    <a:solidFill>
                      <a:srgbClr val="000000"/>
                    </a:solidFill>
                  </a:rPr>
                  <a:t>    </a:t>
                </a:r>
                <a:endParaRPr lang="en-US" dirty="0">
                  <a:solidFill>
                    <a:srgbClr val="000000"/>
                  </a:solidFill>
                </a:endParaRPr>
              </a:p>
            </p:txBody>
          </p:sp>
        </p:grpSp>
      </p:grpSp>
      <p:pic>
        <p:nvPicPr>
          <p:cNvPr id="117" name="Picture 116" descr="cern-racks.jpg"/>
          <p:cNvPicPr>
            <a:picLocks noChangeAspect="1"/>
          </p:cNvPicPr>
          <p:nvPr/>
        </p:nvPicPr>
        <p:blipFill>
          <a:blip r:embed="rId7"/>
          <a:stretch>
            <a:fillRect/>
          </a:stretch>
        </p:blipFill>
        <p:spPr>
          <a:xfrm>
            <a:off x="5173656" y="1334878"/>
            <a:ext cx="2859651" cy="1667628"/>
          </a:xfrm>
          <a:prstGeom prst="rect">
            <a:avLst/>
          </a:prstGeom>
        </p:spPr>
      </p:pic>
      <p:grpSp>
        <p:nvGrpSpPr>
          <p:cNvPr id="4" name="Group 55"/>
          <p:cNvGrpSpPr/>
          <p:nvPr/>
        </p:nvGrpSpPr>
        <p:grpSpPr>
          <a:xfrm>
            <a:off x="3442017" y="2980266"/>
            <a:ext cx="5143176" cy="1625601"/>
            <a:chOff x="3442017" y="2980266"/>
            <a:chExt cx="5143176" cy="1625601"/>
          </a:xfrm>
        </p:grpSpPr>
        <p:grpSp>
          <p:nvGrpSpPr>
            <p:cNvPr id="5" name="Group 53"/>
            <p:cNvGrpSpPr/>
            <p:nvPr/>
          </p:nvGrpSpPr>
          <p:grpSpPr>
            <a:xfrm>
              <a:off x="3442017" y="2980266"/>
              <a:ext cx="5143176" cy="1625601"/>
              <a:chOff x="3442017" y="2980266"/>
              <a:chExt cx="5143176" cy="1625601"/>
            </a:xfrm>
          </p:grpSpPr>
          <p:pic>
            <p:nvPicPr>
              <p:cNvPr id="48" name="Picture 5"/>
              <p:cNvPicPr>
                <a:picLocks noChangeAspect="1"/>
              </p:cNvPicPr>
              <p:nvPr/>
            </p:nvPicPr>
            <p:blipFill>
              <a:blip r:embed="rId8"/>
              <a:srcRect/>
              <a:stretch>
                <a:fillRect/>
              </a:stretch>
            </p:blipFill>
            <p:spPr bwMode="auto">
              <a:xfrm>
                <a:off x="3442017" y="3451864"/>
                <a:ext cx="1792390" cy="856882"/>
              </a:xfrm>
              <a:prstGeom prst="rect">
                <a:avLst/>
              </a:prstGeom>
              <a:noFill/>
              <a:ln w="9525">
                <a:noFill/>
                <a:miter lim="800000"/>
                <a:headEnd/>
                <a:tailEnd/>
              </a:ln>
            </p:spPr>
          </p:pic>
          <p:cxnSp>
            <p:nvCxnSpPr>
              <p:cNvPr id="135" name="Straight Connector 134"/>
              <p:cNvCxnSpPr>
                <a:endCxn id="98" idx="1"/>
              </p:cNvCxnSpPr>
              <p:nvPr/>
            </p:nvCxnSpPr>
            <p:spPr>
              <a:xfrm rot="10800000" flipV="1">
                <a:off x="5432954" y="2980266"/>
                <a:ext cx="1729843" cy="389478"/>
              </a:xfrm>
              <a:prstGeom prst="line">
                <a:avLst/>
              </a:prstGeom>
              <a:ln>
                <a:prstDash val="sysDash"/>
              </a:ln>
            </p:spPr>
            <p:style>
              <a:lnRef idx="2">
                <a:schemeClr val="accent1"/>
              </a:lnRef>
              <a:fillRef idx="0">
                <a:schemeClr val="accent1"/>
              </a:fillRef>
              <a:effectRef idx="1">
                <a:schemeClr val="accent1"/>
              </a:effectRef>
              <a:fontRef idx="minor">
                <a:schemeClr val="tx1"/>
              </a:fontRef>
            </p:style>
          </p:cxnSp>
          <p:cxnSp>
            <p:nvCxnSpPr>
              <p:cNvPr id="137" name="Straight Connector 136"/>
              <p:cNvCxnSpPr>
                <a:endCxn id="98" idx="0"/>
              </p:cNvCxnSpPr>
              <p:nvPr/>
            </p:nvCxnSpPr>
            <p:spPr>
              <a:xfrm>
                <a:off x="7501460" y="2980267"/>
                <a:ext cx="1083733" cy="389477"/>
              </a:xfrm>
              <a:prstGeom prst="line">
                <a:avLst/>
              </a:prstGeom>
              <a:ln>
                <a:prstDash val="sysDash"/>
              </a:ln>
            </p:spPr>
            <p:style>
              <a:lnRef idx="2">
                <a:schemeClr val="accent1"/>
              </a:lnRef>
              <a:fillRef idx="0">
                <a:schemeClr val="accent1"/>
              </a:fillRef>
              <a:effectRef idx="1">
                <a:schemeClr val="accent1"/>
              </a:effectRef>
              <a:fontRef idx="minor">
                <a:schemeClr val="tx1"/>
              </a:fontRef>
            </p:style>
          </p:cxnSp>
          <p:grpSp>
            <p:nvGrpSpPr>
              <p:cNvPr id="6" name="Group 144"/>
              <p:cNvGrpSpPr/>
              <p:nvPr/>
            </p:nvGrpSpPr>
            <p:grpSpPr>
              <a:xfrm>
                <a:off x="3894659" y="3369744"/>
                <a:ext cx="4690534" cy="1236123"/>
                <a:chOff x="3539066" y="3369744"/>
                <a:chExt cx="4690534" cy="1236123"/>
              </a:xfrm>
            </p:grpSpPr>
            <p:sp>
              <p:nvSpPr>
                <p:cNvPr id="98" name="Freeform 97"/>
                <p:cNvSpPr/>
                <p:nvPr/>
              </p:nvSpPr>
              <p:spPr>
                <a:xfrm>
                  <a:off x="3539066" y="3369744"/>
                  <a:ext cx="4690534" cy="1236123"/>
                </a:xfrm>
                <a:custGeom>
                  <a:avLst/>
                  <a:gdLst>
                    <a:gd name="connsiteX0" fmla="*/ 3149600 w 3149600"/>
                    <a:gd name="connsiteY0" fmla="*/ 0 h 948267"/>
                    <a:gd name="connsiteX1" fmla="*/ 1032934 w 3149600"/>
                    <a:gd name="connsiteY1" fmla="*/ 0 h 948267"/>
                    <a:gd name="connsiteX2" fmla="*/ 0 w 3149600"/>
                    <a:gd name="connsiteY2" fmla="*/ 948267 h 948267"/>
                    <a:gd name="connsiteX3" fmla="*/ 2252134 w 3149600"/>
                    <a:gd name="connsiteY3" fmla="*/ 948267 h 948267"/>
                    <a:gd name="connsiteX4" fmla="*/ 3149600 w 3149600"/>
                    <a:gd name="connsiteY4" fmla="*/ 0 h 948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9600" h="948267">
                      <a:moveTo>
                        <a:pt x="3149600" y="0"/>
                      </a:moveTo>
                      <a:lnTo>
                        <a:pt x="1032934" y="0"/>
                      </a:lnTo>
                      <a:lnTo>
                        <a:pt x="0" y="948267"/>
                      </a:lnTo>
                      <a:lnTo>
                        <a:pt x="2252134" y="948267"/>
                      </a:lnTo>
                      <a:lnTo>
                        <a:pt x="3149600" y="0"/>
                      </a:lnTo>
                      <a:close/>
                    </a:path>
                  </a:pathLst>
                </a:cu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2" name="Freeform 131"/>
                <p:cNvSpPr/>
                <p:nvPr/>
              </p:nvSpPr>
              <p:spPr>
                <a:xfrm>
                  <a:off x="4758265" y="3454411"/>
                  <a:ext cx="1185333" cy="314727"/>
                </a:xfrm>
                <a:custGeom>
                  <a:avLst/>
                  <a:gdLst>
                    <a:gd name="connsiteX0" fmla="*/ 3149600 w 3149600"/>
                    <a:gd name="connsiteY0" fmla="*/ 0 h 948267"/>
                    <a:gd name="connsiteX1" fmla="*/ 1032934 w 3149600"/>
                    <a:gd name="connsiteY1" fmla="*/ 0 h 948267"/>
                    <a:gd name="connsiteX2" fmla="*/ 0 w 3149600"/>
                    <a:gd name="connsiteY2" fmla="*/ 948267 h 948267"/>
                    <a:gd name="connsiteX3" fmla="*/ 2252134 w 3149600"/>
                    <a:gd name="connsiteY3" fmla="*/ 948267 h 948267"/>
                    <a:gd name="connsiteX4" fmla="*/ 3149600 w 3149600"/>
                    <a:gd name="connsiteY4" fmla="*/ 0 h 948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9600" h="948267">
                      <a:moveTo>
                        <a:pt x="3149600" y="0"/>
                      </a:moveTo>
                      <a:lnTo>
                        <a:pt x="1032934" y="0"/>
                      </a:lnTo>
                      <a:lnTo>
                        <a:pt x="0" y="948267"/>
                      </a:lnTo>
                      <a:lnTo>
                        <a:pt x="2252134" y="948267"/>
                      </a:lnTo>
                      <a:lnTo>
                        <a:pt x="3149600"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Core</a:t>
                  </a:r>
                  <a:endParaRPr lang="en-US" dirty="0">
                    <a:solidFill>
                      <a:schemeClr val="tx1"/>
                    </a:solidFill>
                  </a:endParaRPr>
                </a:p>
              </p:txBody>
            </p:sp>
            <p:sp>
              <p:nvSpPr>
                <p:cNvPr id="133" name="Freeform 132"/>
                <p:cNvSpPr/>
                <p:nvPr/>
              </p:nvSpPr>
              <p:spPr>
                <a:xfrm>
                  <a:off x="6790242" y="3454411"/>
                  <a:ext cx="1185333" cy="314727"/>
                </a:xfrm>
                <a:custGeom>
                  <a:avLst/>
                  <a:gdLst>
                    <a:gd name="connsiteX0" fmla="*/ 3149600 w 3149600"/>
                    <a:gd name="connsiteY0" fmla="*/ 0 h 948267"/>
                    <a:gd name="connsiteX1" fmla="*/ 1032934 w 3149600"/>
                    <a:gd name="connsiteY1" fmla="*/ 0 h 948267"/>
                    <a:gd name="connsiteX2" fmla="*/ 0 w 3149600"/>
                    <a:gd name="connsiteY2" fmla="*/ 948267 h 948267"/>
                    <a:gd name="connsiteX3" fmla="*/ 2252134 w 3149600"/>
                    <a:gd name="connsiteY3" fmla="*/ 948267 h 948267"/>
                    <a:gd name="connsiteX4" fmla="*/ 3149600 w 3149600"/>
                    <a:gd name="connsiteY4" fmla="*/ 0 h 948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9600" h="948267">
                      <a:moveTo>
                        <a:pt x="3149600" y="0"/>
                      </a:moveTo>
                      <a:lnTo>
                        <a:pt x="1032934" y="0"/>
                      </a:lnTo>
                      <a:lnTo>
                        <a:pt x="0" y="948267"/>
                      </a:lnTo>
                      <a:lnTo>
                        <a:pt x="2252134" y="948267"/>
                      </a:lnTo>
                      <a:lnTo>
                        <a:pt x="3149600"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Core</a:t>
                  </a:r>
                  <a:endParaRPr lang="en-US" dirty="0">
                    <a:solidFill>
                      <a:schemeClr val="tx1"/>
                    </a:solidFill>
                  </a:endParaRPr>
                </a:p>
              </p:txBody>
            </p:sp>
            <p:sp>
              <p:nvSpPr>
                <p:cNvPr id="138" name="Rectangle 137"/>
                <p:cNvSpPr/>
                <p:nvPr/>
              </p:nvSpPr>
              <p:spPr>
                <a:xfrm>
                  <a:off x="6242320" y="3413668"/>
                  <a:ext cx="344039" cy="369332"/>
                </a:xfrm>
                <a:prstGeom prst="rect">
                  <a:avLst/>
                </a:prstGeom>
              </p:spPr>
              <p:txBody>
                <a:bodyPr wrap="none">
                  <a:spAutoFit/>
                </a:bodyPr>
                <a:lstStyle/>
                <a:p>
                  <a:r>
                    <a:rPr lang="en-US" dirty="0" smtClean="0"/>
                    <a:t>…</a:t>
                  </a:r>
                  <a:endParaRPr lang="en-US" dirty="0"/>
                </a:p>
              </p:txBody>
            </p:sp>
            <p:sp>
              <p:nvSpPr>
                <p:cNvPr id="140" name="Freeform 139"/>
                <p:cNvSpPr/>
                <p:nvPr/>
              </p:nvSpPr>
              <p:spPr>
                <a:xfrm>
                  <a:off x="4284134" y="3810000"/>
                  <a:ext cx="3302000" cy="355600"/>
                </a:xfrm>
                <a:custGeom>
                  <a:avLst/>
                  <a:gdLst>
                    <a:gd name="connsiteX0" fmla="*/ 423334 w 3302000"/>
                    <a:gd name="connsiteY0" fmla="*/ 0 h 355600"/>
                    <a:gd name="connsiteX1" fmla="*/ 3302000 w 3302000"/>
                    <a:gd name="connsiteY1" fmla="*/ 0 h 355600"/>
                    <a:gd name="connsiteX2" fmla="*/ 2895600 w 3302000"/>
                    <a:gd name="connsiteY2" fmla="*/ 355600 h 355600"/>
                    <a:gd name="connsiteX3" fmla="*/ 0 w 3302000"/>
                    <a:gd name="connsiteY3" fmla="*/ 338666 h 355600"/>
                    <a:gd name="connsiteX4" fmla="*/ 423334 w 3302000"/>
                    <a:gd name="connsiteY4" fmla="*/ 0 h 35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2000" h="355600">
                      <a:moveTo>
                        <a:pt x="423334" y="0"/>
                      </a:moveTo>
                      <a:lnTo>
                        <a:pt x="3302000" y="0"/>
                      </a:lnTo>
                      <a:lnTo>
                        <a:pt x="2895600" y="355600"/>
                      </a:lnTo>
                      <a:lnTo>
                        <a:pt x="0" y="338666"/>
                      </a:lnTo>
                      <a:lnTo>
                        <a:pt x="423334"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     Memory               (Cache)</a:t>
                  </a:r>
                  <a:endParaRPr lang="en-US" dirty="0">
                    <a:solidFill>
                      <a:srgbClr val="000000"/>
                    </a:solidFill>
                  </a:endParaRPr>
                </a:p>
              </p:txBody>
            </p:sp>
            <p:sp>
              <p:nvSpPr>
                <p:cNvPr id="144" name="Freeform 143"/>
                <p:cNvSpPr/>
                <p:nvPr/>
              </p:nvSpPr>
              <p:spPr>
                <a:xfrm>
                  <a:off x="3826935" y="4199466"/>
                  <a:ext cx="3302000" cy="355600"/>
                </a:xfrm>
                <a:custGeom>
                  <a:avLst/>
                  <a:gdLst>
                    <a:gd name="connsiteX0" fmla="*/ 423334 w 3302000"/>
                    <a:gd name="connsiteY0" fmla="*/ 0 h 355600"/>
                    <a:gd name="connsiteX1" fmla="*/ 3302000 w 3302000"/>
                    <a:gd name="connsiteY1" fmla="*/ 0 h 355600"/>
                    <a:gd name="connsiteX2" fmla="*/ 2895600 w 3302000"/>
                    <a:gd name="connsiteY2" fmla="*/ 355600 h 355600"/>
                    <a:gd name="connsiteX3" fmla="*/ 0 w 3302000"/>
                    <a:gd name="connsiteY3" fmla="*/ 338666 h 355600"/>
                    <a:gd name="connsiteX4" fmla="*/ 423334 w 3302000"/>
                    <a:gd name="connsiteY4" fmla="*/ 0 h 35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2000" h="355600">
                      <a:moveTo>
                        <a:pt x="423334" y="0"/>
                      </a:moveTo>
                      <a:lnTo>
                        <a:pt x="3302000" y="0"/>
                      </a:lnTo>
                      <a:lnTo>
                        <a:pt x="2895600" y="355600"/>
                      </a:lnTo>
                      <a:lnTo>
                        <a:pt x="0" y="338666"/>
                      </a:lnTo>
                      <a:lnTo>
                        <a:pt x="423334"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Input/Output</a:t>
                  </a:r>
                  <a:endParaRPr lang="en-US" dirty="0">
                    <a:solidFill>
                      <a:srgbClr val="000000"/>
                    </a:solidFill>
                  </a:endParaRPr>
                </a:p>
              </p:txBody>
            </p:sp>
          </p:grpSp>
        </p:grpSp>
        <p:sp>
          <p:nvSpPr>
            <p:cNvPr id="55" name="TextBox 54"/>
            <p:cNvSpPr txBox="1"/>
            <p:nvPr/>
          </p:nvSpPr>
          <p:spPr>
            <a:xfrm>
              <a:off x="6760107" y="3049938"/>
              <a:ext cx="1126593" cy="323165"/>
            </a:xfrm>
            <a:prstGeom prst="rect">
              <a:avLst/>
            </a:prstGeom>
            <a:noFill/>
          </p:spPr>
          <p:txBody>
            <a:bodyPr wrap="none" rtlCol="0">
              <a:spAutoFit/>
            </a:bodyPr>
            <a:lstStyle/>
            <a:p>
              <a:pPr algn="r">
                <a:lnSpc>
                  <a:spcPct val="80000"/>
                </a:lnSpc>
              </a:pPr>
              <a:r>
                <a:rPr lang="en-US" dirty="0" smtClean="0"/>
                <a:t>Computer</a:t>
              </a:r>
            </a:p>
          </p:txBody>
        </p:sp>
      </p:grpSp>
      <p:grpSp>
        <p:nvGrpSpPr>
          <p:cNvPr id="7" name="Group 90"/>
          <p:cNvGrpSpPr/>
          <p:nvPr/>
        </p:nvGrpSpPr>
        <p:grpSpPr>
          <a:xfrm>
            <a:off x="3365862" y="3454411"/>
            <a:ext cx="5625738" cy="2622539"/>
            <a:chOff x="3365862" y="3454411"/>
            <a:chExt cx="5625738" cy="2622539"/>
          </a:xfrm>
        </p:grpSpPr>
        <p:sp>
          <p:nvSpPr>
            <p:cNvPr id="151" name="Freeform 150"/>
            <p:cNvSpPr/>
            <p:nvPr/>
          </p:nvSpPr>
          <p:spPr>
            <a:xfrm>
              <a:off x="3971023" y="5625230"/>
              <a:ext cx="3626511" cy="341684"/>
            </a:xfrm>
            <a:custGeom>
              <a:avLst/>
              <a:gdLst>
                <a:gd name="connsiteX0" fmla="*/ 423334 w 3302000"/>
                <a:gd name="connsiteY0" fmla="*/ 0 h 355600"/>
                <a:gd name="connsiteX1" fmla="*/ 3302000 w 3302000"/>
                <a:gd name="connsiteY1" fmla="*/ 0 h 355600"/>
                <a:gd name="connsiteX2" fmla="*/ 2895600 w 3302000"/>
                <a:gd name="connsiteY2" fmla="*/ 355600 h 355600"/>
                <a:gd name="connsiteX3" fmla="*/ 0 w 3302000"/>
                <a:gd name="connsiteY3" fmla="*/ 338666 h 355600"/>
                <a:gd name="connsiteX4" fmla="*/ 423334 w 3302000"/>
                <a:gd name="connsiteY4" fmla="*/ 0 h 35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2000" h="355600">
                  <a:moveTo>
                    <a:pt x="423334" y="0"/>
                  </a:moveTo>
                  <a:lnTo>
                    <a:pt x="3302000" y="0"/>
                  </a:lnTo>
                  <a:lnTo>
                    <a:pt x="2895600" y="355600"/>
                  </a:lnTo>
                  <a:lnTo>
                    <a:pt x="0" y="338666"/>
                  </a:lnTo>
                  <a:lnTo>
                    <a:pt x="423334"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Main Memory</a:t>
              </a:r>
              <a:endParaRPr lang="en-US" dirty="0">
                <a:solidFill>
                  <a:srgbClr val="000000"/>
                </a:solidFill>
              </a:endParaRPr>
            </a:p>
          </p:txBody>
        </p:sp>
        <p:grpSp>
          <p:nvGrpSpPr>
            <p:cNvPr id="8" name="Group 89"/>
            <p:cNvGrpSpPr/>
            <p:nvPr/>
          </p:nvGrpSpPr>
          <p:grpSpPr>
            <a:xfrm>
              <a:off x="3365862" y="3454411"/>
              <a:ext cx="5625738" cy="2622539"/>
              <a:chOff x="3365862" y="3454411"/>
              <a:chExt cx="5625738" cy="2622539"/>
            </a:xfrm>
          </p:grpSpPr>
          <p:grpSp>
            <p:nvGrpSpPr>
              <p:cNvPr id="9" name="Group 48"/>
              <p:cNvGrpSpPr/>
              <p:nvPr/>
            </p:nvGrpSpPr>
            <p:grpSpPr>
              <a:xfrm>
                <a:off x="3365862" y="3454411"/>
                <a:ext cx="5625738" cy="2622539"/>
                <a:chOff x="3365862" y="3454411"/>
                <a:chExt cx="5454288" cy="2850775"/>
              </a:xfrm>
            </p:grpSpPr>
            <p:sp>
              <p:nvSpPr>
                <p:cNvPr id="147" name="Freeform 146"/>
                <p:cNvSpPr/>
                <p:nvPr/>
              </p:nvSpPr>
              <p:spPr>
                <a:xfrm>
                  <a:off x="3365862" y="4775213"/>
                  <a:ext cx="5454288" cy="1529973"/>
                </a:xfrm>
                <a:custGeom>
                  <a:avLst/>
                  <a:gdLst>
                    <a:gd name="connsiteX0" fmla="*/ 3149600 w 3149600"/>
                    <a:gd name="connsiteY0" fmla="*/ 0 h 948267"/>
                    <a:gd name="connsiteX1" fmla="*/ 1032934 w 3149600"/>
                    <a:gd name="connsiteY1" fmla="*/ 0 h 948267"/>
                    <a:gd name="connsiteX2" fmla="*/ 0 w 3149600"/>
                    <a:gd name="connsiteY2" fmla="*/ 948267 h 948267"/>
                    <a:gd name="connsiteX3" fmla="*/ 2252134 w 3149600"/>
                    <a:gd name="connsiteY3" fmla="*/ 948267 h 948267"/>
                    <a:gd name="connsiteX4" fmla="*/ 3149600 w 3149600"/>
                    <a:gd name="connsiteY4" fmla="*/ 0 h 948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9600" h="948267">
                      <a:moveTo>
                        <a:pt x="3149600" y="0"/>
                      </a:moveTo>
                      <a:lnTo>
                        <a:pt x="1032934" y="0"/>
                      </a:lnTo>
                      <a:lnTo>
                        <a:pt x="0" y="948267"/>
                      </a:lnTo>
                      <a:lnTo>
                        <a:pt x="2252134" y="948267"/>
                      </a:lnTo>
                      <a:lnTo>
                        <a:pt x="3149600" y="0"/>
                      </a:lnTo>
                      <a:close/>
                    </a:path>
                  </a:pathLst>
                </a:cu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56" name="Straight Connector 155"/>
                <p:cNvCxnSpPr>
                  <a:stCxn id="133" idx="1"/>
                  <a:endCxn id="147" idx="1"/>
                </p:cNvCxnSpPr>
                <p:nvPr/>
              </p:nvCxnSpPr>
              <p:spPr>
                <a:xfrm flipH="1">
                  <a:off x="5154635" y="3454411"/>
                  <a:ext cx="2252893" cy="1320802"/>
                </a:xfrm>
                <a:prstGeom prst="line">
                  <a:avLst/>
                </a:prstGeom>
                <a:ln w="25400" cap="flat" cmpd="sng" algn="ctr">
                  <a:solidFill>
                    <a:schemeClr val="accent1"/>
                  </a:solidFill>
                  <a:prstDash val="sys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58" name="Straight Connector 157"/>
                <p:cNvCxnSpPr>
                  <a:stCxn id="133" idx="0"/>
                  <a:endCxn id="147" idx="0"/>
                </p:cNvCxnSpPr>
                <p:nvPr/>
              </p:nvCxnSpPr>
              <p:spPr>
                <a:xfrm>
                  <a:off x="8179845" y="3454411"/>
                  <a:ext cx="640305" cy="1320802"/>
                </a:xfrm>
                <a:prstGeom prst="line">
                  <a:avLst/>
                </a:prstGeom>
                <a:ln w="25400" cap="flat" cmpd="sng" algn="ctr">
                  <a:solidFill>
                    <a:schemeClr val="accent1"/>
                  </a:solidFill>
                  <a:prstDash val="sys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
            <p:nvSpPr>
              <p:cNvPr id="162" name="TextBox 161"/>
              <p:cNvSpPr txBox="1"/>
              <p:nvPr/>
            </p:nvSpPr>
            <p:spPr>
              <a:xfrm>
                <a:off x="7515253" y="4306692"/>
                <a:ext cx="641304" cy="369332"/>
              </a:xfrm>
              <a:prstGeom prst="rect">
                <a:avLst/>
              </a:prstGeom>
              <a:noFill/>
            </p:spPr>
            <p:txBody>
              <a:bodyPr wrap="square" rtlCol="0">
                <a:spAutoFit/>
              </a:bodyPr>
              <a:lstStyle/>
              <a:p>
                <a:r>
                  <a:rPr lang="en-US" dirty="0" smtClean="0"/>
                  <a:t>Core</a:t>
                </a:r>
                <a:endParaRPr lang="en-US" dirty="0"/>
              </a:p>
            </p:txBody>
          </p:sp>
          <p:sp>
            <p:nvSpPr>
              <p:cNvPr id="163" name="Freeform 162"/>
              <p:cNvSpPr/>
              <p:nvPr/>
            </p:nvSpPr>
            <p:spPr>
              <a:xfrm>
                <a:off x="4108450" y="4718050"/>
                <a:ext cx="2705100" cy="850900"/>
              </a:xfrm>
              <a:custGeom>
                <a:avLst/>
                <a:gdLst>
                  <a:gd name="connsiteX0" fmla="*/ 749300 w 2197100"/>
                  <a:gd name="connsiteY0" fmla="*/ 0 h 603250"/>
                  <a:gd name="connsiteX1" fmla="*/ 0 w 2197100"/>
                  <a:gd name="connsiteY1" fmla="*/ 603250 h 603250"/>
                  <a:gd name="connsiteX2" fmla="*/ 1568450 w 2197100"/>
                  <a:gd name="connsiteY2" fmla="*/ 603250 h 603250"/>
                  <a:gd name="connsiteX3" fmla="*/ 2197100 w 2197100"/>
                  <a:gd name="connsiteY3" fmla="*/ 0 h 603250"/>
                  <a:gd name="connsiteX4" fmla="*/ 749300 w 2197100"/>
                  <a:gd name="connsiteY4" fmla="*/ 0 h 603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7100" h="603250">
                    <a:moveTo>
                      <a:pt x="749300" y="0"/>
                    </a:moveTo>
                    <a:lnTo>
                      <a:pt x="0" y="603250"/>
                    </a:lnTo>
                    <a:lnTo>
                      <a:pt x="1568450" y="603250"/>
                    </a:lnTo>
                    <a:lnTo>
                      <a:pt x="2197100" y="0"/>
                    </a:lnTo>
                    <a:lnTo>
                      <a:pt x="749300"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90000"/>
                  </a:lnSpc>
                </a:pPr>
                <a:r>
                  <a:rPr lang="en-US" dirty="0" smtClean="0">
                    <a:solidFill>
                      <a:srgbClr val="000000"/>
                    </a:solidFill>
                  </a:rPr>
                  <a:t>         Instruction </a:t>
                </a:r>
                <a:r>
                  <a:rPr lang="en-US" dirty="0" err="1" smtClean="0">
                    <a:solidFill>
                      <a:srgbClr val="000000"/>
                    </a:solidFill>
                  </a:rPr>
                  <a:t>Unit(s</a:t>
                </a:r>
                <a:r>
                  <a:rPr lang="en-US" dirty="0" smtClean="0">
                    <a:solidFill>
                      <a:srgbClr val="000000"/>
                    </a:solidFill>
                  </a:rPr>
                  <a:t>)</a:t>
                </a:r>
              </a:p>
              <a:p>
                <a:pPr algn="ctr">
                  <a:lnSpc>
                    <a:spcPct val="90000"/>
                  </a:lnSpc>
                </a:pPr>
                <a:endParaRPr lang="en-US" dirty="0" smtClean="0">
                  <a:solidFill>
                    <a:srgbClr val="000000"/>
                  </a:solidFill>
                </a:endParaRPr>
              </a:p>
              <a:p>
                <a:pPr algn="ctr">
                  <a:lnSpc>
                    <a:spcPct val="90000"/>
                  </a:lnSpc>
                </a:pPr>
                <a:endParaRPr lang="en-US" dirty="0">
                  <a:solidFill>
                    <a:srgbClr val="000000"/>
                  </a:solidFill>
                </a:endParaRPr>
              </a:p>
            </p:txBody>
          </p:sp>
          <p:sp>
            <p:nvSpPr>
              <p:cNvPr id="165" name="Freeform 164"/>
              <p:cNvSpPr/>
              <p:nvPr/>
            </p:nvSpPr>
            <p:spPr>
              <a:xfrm>
                <a:off x="6438900" y="4686300"/>
                <a:ext cx="2362199" cy="488950"/>
              </a:xfrm>
              <a:custGeom>
                <a:avLst/>
                <a:gdLst>
                  <a:gd name="connsiteX0" fmla="*/ 749300 w 2197100"/>
                  <a:gd name="connsiteY0" fmla="*/ 0 h 603250"/>
                  <a:gd name="connsiteX1" fmla="*/ 0 w 2197100"/>
                  <a:gd name="connsiteY1" fmla="*/ 603250 h 603250"/>
                  <a:gd name="connsiteX2" fmla="*/ 1568450 w 2197100"/>
                  <a:gd name="connsiteY2" fmla="*/ 603250 h 603250"/>
                  <a:gd name="connsiteX3" fmla="*/ 2197100 w 2197100"/>
                  <a:gd name="connsiteY3" fmla="*/ 0 h 603250"/>
                  <a:gd name="connsiteX4" fmla="*/ 749300 w 2197100"/>
                  <a:gd name="connsiteY4" fmla="*/ 0 h 603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7100" h="603250">
                    <a:moveTo>
                      <a:pt x="749300" y="0"/>
                    </a:moveTo>
                    <a:lnTo>
                      <a:pt x="0" y="603250"/>
                    </a:lnTo>
                    <a:lnTo>
                      <a:pt x="1568450" y="603250"/>
                    </a:lnTo>
                    <a:lnTo>
                      <a:pt x="2197100" y="0"/>
                    </a:lnTo>
                    <a:lnTo>
                      <a:pt x="749300"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90000"/>
                  </a:lnSpc>
                </a:pPr>
                <a:r>
                  <a:rPr lang="en-US" dirty="0" smtClean="0">
                    <a:solidFill>
                      <a:srgbClr val="000000"/>
                    </a:solidFill>
                  </a:rPr>
                  <a:t>       Functional</a:t>
                </a:r>
              </a:p>
              <a:p>
                <a:pPr algn="ctr">
                  <a:lnSpc>
                    <a:spcPct val="90000"/>
                  </a:lnSpc>
                </a:pPr>
                <a:r>
                  <a:rPr lang="en-US" dirty="0" err="1" smtClean="0">
                    <a:solidFill>
                      <a:srgbClr val="000000"/>
                    </a:solidFill>
                  </a:rPr>
                  <a:t>Unit(s</a:t>
                </a:r>
                <a:r>
                  <a:rPr lang="en-US" dirty="0" smtClean="0">
                    <a:solidFill>
                      <a:srgbClr val="000000"/>
                    </a:solidFill>
                  </a:rPr>
                  <a:t>)</a:t>
                </a:r>
                <a:endParaRPr lang="en-US" dirty="0">
                  <a:solidFill>
                    <a:srgbClr val="000000"/>
                  </a:solidFill>
                </a:endParaRPr>
              </a:p>
            </p:txBody>
          </p:sp>
        </p:grpSp>
        <p:pic>
          <p:nvPicPr>
            <p:cNvPr id="57" name="Picture 56" descr="600px-Pipeline_5.png"/>
            <p:cNvPicPr>
              <a:picLocks noChangeAspect="1"/>
            </p:cNvPicPr>
            <p:nvPr/>
          </p:nvPicPr>
          <p:blipFill>
            <a:blip r:embed="rId9"/>
            <a:stretch>
              <a:fillRect/>
            </a:stretch>
          </p:blipFill>
          <p:spPr>
            <a:xfrm>
              <a:off x="4875262" y="4921249"/>
              <a:ext cx="908064" cy="654673"/>
            </a:xfrm>
            <a:prstGeom prst="rect">
              <a:avLst/>
            </a:prstGeom>
          </p:spPr>
        </p:pic>
        <p:grpSp>
          <p:nvGrpSpPr>
            <p:cNvPr id="10" name="Group 88"/>
            <p:cNvGrpSpPr/>
            <p:nvPr/>
          </p:nvGrpSpPr>
          <p:grpSpPr>
            <a:xfrm>
              <a:off x="6108909" y="5194300"/>
              <a:ext cx="2127517" cy="361950"/>
              <a:chOff x="6108909" y="5194300"/>
              <a:chExt cx="2127517" cy="361950"/>
            </a:xfrm>
          </p:grpSpPr>
          <p:grpSp>
            <p:nvGrpSpPr>
              <p:cNvPr id="11" name="Group 68"/>
              <p:cNvGrpSpPr/>
              <p:nvPr/>
            </p:nvGrpSpPr>
            <p:grpSpPr>
              <a:xfrm>
                <a:off x="7499559" y="5194300"/>
                <a:ext cx="736867" cy="342900"/>
                <a:chOff x="7499559" y="5194300"/>
                <a:chExt cx="736867" cy="342900"/>
              </a:xfrm>
            </p:grpSpPr>
            <p:sp>
              <p:nvSpPr>
                <p:cNvPr id="114" name="TextBox 113"/>
                <p:cNvSpPr txBox="1"/>
                <p:nvPr/>
              </p:nvSpPr>
              <p:spPr>
                <a:xfrm>
                  <a:off x="7532797" y="5196494"/>
                  <a:ext cx="703629" cy="307777"/>
                </a:xfrm>
                <a:prstGeom prst="rect">
                  <a:avLst/>
                </a:prstGeom>
                <a:noFill/>
              </p:spPr>
              <p:txBody>
                <a:bodyPr wrap="square" rtlCol="0">
                  <a:spAutoFit/>
                </a:bodyPr>
                <a:lstStyle/>
                <a:p>
                  <a:r>
                    <a:rPr lang="en-US" sz="1400" dirty="0" smtClean="0"/>
                    <a:t>A</a:t>
                  </a:r>
                  <a:r>
                    <a:rPr lang="en-US" sz="1400" baseline="-25000" dirty="0" smtClean="0"/>
                    <a:t>3</a:t>
                  </a:r>
                  <a:r>
                    <a:rPr lang="en-US" sz="1400" dirty="0" smtClean="0"/>
                    <a:t>+B</a:t>
                  </a:r>
                  <a:r>
                    <a:rPr lang="en-US" sz="1400" baseline="-25000" dirty="0" smtClean="0"/>
                    <a:t>3</a:t>
                  </a:r>
                  <a:endParaRPr lang="en-US" sz="1400" dirty="0"/>
                </a:p>
              </p:txBody>
            </p:sp>
            <p:sp>
              <p:nvSpPr>
                <p:cNvPr id="104" name="Freeform 103"/>
                <p:cNvSpPr/>
                <p:nvPr/>
              </p:nvSpPr>
              <p:spPr>
                <a:xfrm>
                  <a:off x="7499559" y="5194300"/>
                  <a:ext cx="666541" cy="342900"/>
                </a:xfrm>
                <a:custGeom>
                  <a:avLst/>
                  <a:gdLst>
                    <a:gd name="connsiteX0" fmla="*/ 749300 w 2197100"/>
                    <a:gd name="connsiteY0" fmla="*/ 0 h 603250"/>
                    <a:gd name="connsiteX1" fmla="*/ 0 w 2197100"/>
                    <a:gd name="connsiteY1" fmla="*/ 603250 h 603250"/>
                    <a:gd name="connsiteX2" fmla="*/ 1568450 w 2197100"/>
                    <a:gd name="connsiteY2" fmla="*/ 603250 h 603250"/>
                    <a:gd name="connsiteX3" fmla="*/ 2197100 w 2197100"/>
                    <a:gd name="connsiteY3" fmla="*/ 0 h 603250"/>
                    <a:gd name="connsiteX4" fmla="*/ 749300 w 2197100"/>
                    <a:gd name="connsiteY4" fmla="*/ 0 h 603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7100" h="603250">
                      <a:moveTo>
                        <a:pt x="749300" y="0"/>
                      </a:moveTo>
                      <a:lnTo>
                        <a:pt x="0" y="603250"/>
                      </a:lnTo>
                      <a:lnTo>
                        <a:pt x="1568450" y="603250"/>
                      </a:lnTo>
                      <a:lnTo>
                        <a:pt x="2197100" y="0"/>
                      </a:lnTo>
                      <a:lnTo>
                        <a:pt x="749300"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90000"/>
                    </a:lnSpc>
                  </a:pPr>
                  <a:endParaRPr lang="en-US" dirty="0">
                    <a:solidFill>
                      <a:srgbClr val="000000"/>
                    </a:solidFill>
                  </a:endParaRPr>
                </a:p>
              </p:txBody>
            </p:sp>
          </p:grpSp>
          <p:grpSp>
            <p:nvGrpSpPr>
              <p:cNvPr id="12" name="Group 79"/>
              <p:cNvGrpSpPr/>
              <p:nvPr/>
            </p:nvGrpSpPr>
            <p:grpSpPr>
              <a:xfrm>
                <a:off x="7036009" y="5200650"/>
                <a:ext cx="736867" cy="342900"/>
                <a:chOff x="7499559" y="5194300"/>
                <a:chExt cx="736867" cy="342900"/>
              </a:xfrm>
            </p:grpSpPr>
            <p:sp>
              <p:nvSpPr>
                <p:cNvPr id="81" name="TextBox 80"/>
                <p:cNvSpPr txBox="1"/>
                <p:nvPr/>
              </p:nvSpPr>
              <p:spPr>
                <a:xfrm>
                  <a:off x="7532797" y="5196494"/>
                  <a:ext cx="703629" cy="307777"/>
                </a:xfrm>
                <a:prstGeom prst="rect">
                  <a:avLst/>
                </a:prstGeom>
                <a:noFill/>
              </p:spPr>
              <p:txBody>
                <a:bodyPr wrap="square" rtlCol="0">
                  <a:spAutoFit/>
                </a:bodyPr>
                <a:lstStyle/>
                <a:p>
                  <a:r>
                    <a:rPr lang="en-US" sz="1400" dirty="0" smtClean="0"/>
                    <a:t>A</a:t>
                  </a:r>
                  <a:r>
                    <a:rPr lang="en-US" sz="1400" baseline="-25000" dirty="0" smtClean="0"/>
                    <a:t>2</a:t>
                  </a:r>
                  <a:r>
                    <a:rPr lang="en-US" sz="1400" dirty="0" smtClean="0"/>
                    <a:t>+B</a:t>
                  </a:r>
                  <a:r>
                    <a:rPr lang="en-US" sz="1400" baseline="-25000" dirty="0" smtClean="0"/>
                    <a:t>2</a:t>
                  </a:r>
                  <a:endParaRPr lang="en-US" sz="1400" dirty="0"/>
                </a:p>
              </p:txBody>
            </p:sp>
            <p:sp>
              <p:nvSpPr>
                <p:cNvPr id="82" name="Freeform 81"/>
                <p:cNvSpPr/>
                <p:nvPr/>
              </p:nvSpPr>
              <p:spPr>
                <a:xfrm>
                  <a:off x="7499559" y="5194300"/>
                  <a:ext cx="666541" cy="342900"/>
                </a:xfrm>
                <a:custGeom>
                  <a:avLst/>
                  <a:gdLst>
                    <a:gd name="connsiteX0" fmla="*/ 749300 w 2197100"/>
                    <a:gd name="connsiteY0" fmla="*/ 0 h 603250"/>
                    <a:gd name="connsiteX1" fmla="*/ 0 w 2197100"/>
                    <a:gd name="connsiteY1" fmla="*/ 603250 h 603250"/>
                    <a:gd name="connsiteX2" fmla="*/ 1568450 w 2197100"/>
                    <a:gd name="connsiteY2" fmla="*/ 603250 h 603250"/>
                    <a:gd name="connsiteX3" fmla="*/ 2197100 w 2197100"/>
                    <a:gd name="connsiteY3" fmla="*/ 0 h 603250"/>
                    <a:gd name="connsiteX4" fmla="*/ 749300 w 2197100"/>
                    <a:gd name="connsiteY4" fmla="*/ 0 h 603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7100" h="603250">
                      <a:moveTo>
                        <a:pt x="749300" y="0"/>
                      </a:moveTo>
                      <a:lnTo>
                        <a:pt x="0" y="603250"/>
                      </a:lnTo>
                      <a:lnTo>
                        <a:pt x="1568450" y="603250"/>
                      </a:lnTo>
                      <a:lnTo>
                        <a:pt x="2197100" y="0"/>
                      </a:lnTo>
                      <a:lnTo>
                        <a:pt x="749300"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90000"/>
                    </a:lnSpc>
                  </a:pPr>
                  <a:endParaRPr lang="en-US" dirty="0">
                    <a:solidFill>
                      <a:srgbClr val="000000"/>
                    </a:solidFill>
                  </a:endParaRPr>
                </a:p>
              </p:txBody>
            </p:sp>
          </p:grpSp>
          <p:grpSp>
            <p:nvGrpSpPr>
              <p:cNvPr id="13" name="Group 82"/>
              <p:cNvGrpSpPr/>
              <p:nvPr/>
            </p:nvGrpSpPr>
            <p:grpSpPr>
              <a:xfrm>
                <a:off x="6572459" y="5207000"/>
                <a:ext cx="736867" cy="342900"/>
                <a:chOff x="7499559" y="5194300"/>
                <a:chExt cx="736867" cy="342900"/>
              </a:xfrm>
            </p:grpSpPr>
            <p:sp>
              <p:nvSpPr>
                <p:cNvPr id="84" name="TextBox 83"/>
                <p:cNvSpPr txBox="1"/>
                <p:nvPr/>
              </p:nvSpPr>
              <p:spPr>
                <a:xfrm>
                  <a:off x="7532797" y="5196494"/>
                  <a:ext cx="703629" cy="307777"/>
                </a:xfrm>
                <a:prstGeom prst="rect">
                  <a:avLst/>
                </a:prstGeom>
                <a:noFill/>
              </p:spPr>
              <p:txBody>
                <a:bodyPr wrap="square" rtlCol="0">
                  <a:spAutoFit/>
                </a:bodyPr>
                <a:lstStyle/>
                <a:p>
                  <a:r>
                    <a:rPr lang="en-US" sz="1400" dirty="0" smtClean="0"/>
                    <a:t>A</a:t>
                  </a:r>
                  <a:r>
                    <a:rPr lang="en-US" sz="1400" baseline="-25000" dirty="0" smtClean="0"/>
                    <a:t>1</a:t>
                  </a:r>
                  <a:r>
                    <a:rPr lang="en-US" sz="1400" dirty="0" smtClean="0"/>
                    <a:t>+B</a:t>
                  </a:r>
                  <a:r>
                    <a:rPr lang="en-US" sz="1400" baseline="-25000" dirty="0" smtClean="0"/>
                    <a:t>1</a:t>
                  </a:r>
                  <a:endParaRPr lang="en-US" sz="1400" dirty="0"/>
                </a:p>
              </p:txBody>
            </p:sp>
            <p:sp>
              <p:nvSpPr>
                <p:cNvPr id="85" name="Freeform 84"/>
                <p:cNvSpPr/>
                <p:nvPr/>
              </p:nvSpPr>
              <p:spPr>
                <a:xfrm>
                  <a:off x="7499559" y="5194300"/>
                  <a:ext cx="666541" cy="342900"/>
                </a:xfrm>
                <a:custGeom>
                  <a:avLst/>
                  <a:gdLst>
                    <a:gd name="connsiteX0" fmla="*/ 749300 w 2197100"/>
                    <a:gd name="connsiteY0" fmla="*/ 0 h 603250"/>
                    <a:gd name="connsiteX1" fmla="*/ 0 w 2197100"/>
                    <a:gd name="connsiteY1" fmla="*/ 603250 h 603250"/>
                    <a:gd name="connsiteX2" fmla="*/ 1568450 w 2197100"/>
                    <a:gd name="connsiteY2" fmla="*/ 603250 h 603250"/>
                    <a:gd name="connsiteX3" fmla="*/ 2197100 w 2197100"/>
                    <a:gd name="connsiteY3" fmla="*/ 0 h 603250"/>
                    <a:gd name="connsiteX4" fmla="*/ 749300 w 2197100"/>
                    <a:gd name="connsiteY4" fmla="*/ 0 h 603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7100" h="603250">
                      <a:moveTo>
                        <a:pt x="749300" y="0"/>
                      </a:moveTo>
                      <a:lnTo>
                        <a:pt x="0" y="603250"/>
                      </a:lnTo>
                      <a:lnTo>
                        <a:pt x="1568450" y="603250"/>
                      </a:lnTo>
                      <a:lnTo>
                        <a:pt x="2197100" y="0"/>
                      </a:lnTo>
                      <a:lnTo>
                        <a:pt x="749300"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90000"/>
                    </a:lnSpc>
                  </a:pPr>
                  <a:endParaRPr lang="en-US" dirty="0">
                    <a:solidFill>
                      <a:srgbClr val="000000"/>
                    </a:solidFill>
                  </a:endParaRPr>
                </a:p>
              </p:txBody>
            </p:sp>
          </p:grpSp>
          <p:grpSp>
            <p:nvGrpSpPr>
              <p:cNvPr id="14" name="Group 85"/>
              <p:cNvGrpSpPr/>
              <p:nvPr/>
            </p:nvGrpSpPr>
            <p:grpSpPr>
              <a:xfrm>
                <a:off x="6108909" y="5213350"/>
                <a:ext cx="736867" cy="342900"/>
                <a:chOff x="7499559" y="5194300"/>
                <a:chExt cx="736867" cy="342900"/>
              </a:xfrm>
            </p:grpSpPr>
            <p:sp>
              <p:nvSpPr>
                <p:cNvPr id="87" name="TextBox 86"/>
                <p:cNvSpPr txBox="1"/>
                <p:nvPr/>
              </p:nvSpPr>
              <p:spPr>
                <a:xfrm>
                  <a:off x="7532797" y="5196494"/>
                  <a:ext cx="703629" cy="307777"/>
                </a:xfrm>
                <a:prstGeom prst="rect">
                  <a:avLst/>
                </a:prstGeom>
                <a:noFill/>
              </p:spPr>
              <p:txBody>
                <a:bodyPr wrap="square" rtlCol="0">
                  <a:spAutoFit/>
                </a:bodyPr>
                <a:lstStyle/>
                <a:p>
                  <a:r>
                    <a:rPr lang="en-US" sz="1400" dirty="0" smtClean="0"/>
                    <a:t>A</a:t>
                  </a:r>
                  <a:r>
                    <a:rPr lang="en-US" sz="1400" baseline="-25000" dirty="0" smtClean="0"/>
                    <a:t>0</a:t>
                  </a:r>
                  <a:r>
                    <a:rPr lang="en-US" sz="1400" dirty="0" smtClean="0"/>
                    <a:t>+B</a:t>
                  </a:r>
                  <a:r>
                    <a:rPr lang="en-US" sz="1400" baseline="-25000" dirty="0" smtClean="0"/>
                    <a:t>0</a:t>
                  </a:r>
                  <a:endParaRPr lang="en-US" sz="1400" dirty="0"/>
                </a:p>
              </p:txBody>
            </p:sp>
            <p:sp>
              <p:nvSpPr>
                <p:cNvPr id="88" name="Freeform 87"/>
                <p:cNvSpPr/>
                <p:nvPr/>
              </p:nvSpPr>
              <p:spPr>
                <a:xfrm>
                  <a:off x="7499559" y="5194300"/>
                  <a:ext cx="666541" cy="342900"/>
                </a:xfrm>
                <a:custGeom>
                  <a:avLst/>
                  <a:gdLst>
                    <a:gd name="connsiteX0" fmla="*/ 749300 w 2197100"/>
                    <a:gd name="connsiteY0" fmla="*/ 0 h 603250"/>
                    <a:gd name="connsiteX1" fmla="*/ 0 w 2197100"/>
                    <a:gd name="connsiteY1" fmla="*/ 603250 h 603250"/>
                    <a:gd name="connsiteX2" fmla="*/ 1568450 w 2197100"/>
                    <a:gd name="connsiteY2" fmla="*/ 603250 h 603250"/>
                    <a:gd name="connsiteX3" fmla="*/ 2197100 w 2197100"/>
                    <a:gd name="connsiteY3" fmla="*/ 0 h 603250"/>
                    <a:gd name="connsiteX4" fmla="*/ 749300 w 2197100"/>
                    <a:gd name="connsiteY4" fmla="*/ 0 h 603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7100" h="603250">
                      <a:moveTo>
                        <a:pt x="749300" y="0"/>
                      </a:moveTo>
                      <a:lnTo>
                        <a:pt x="0" y="603250"/>
                      </a:lnTo>
                      <a:lnTo>
                        <a:pt x="1568450" y="603250"/>
                      </a:lnTo>
                      <a:lnTo>
                        <a:pt x="2197100" y="0"/>
                      </a:lnTo>
                      <a:lnTo>
                        <a:pt x="749300" y="0"/>
                      </a:lnTo>
                      <a:close/>
                    </a:path>
                  </a:pathLst>
                </a:cu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90000"/>
                    </a:lnSpc>
                  </a:pPr>
                  <a:endParaRPr lang="en-US" dirty="0">
                    <a:solidFill>
                      <a:srgbClr val="000000"/>
                    </a:solidFill>
                  </a:endParaRPr>
                </a:p>
              </p:txBody>
            </p:sp>
          </p:grpSp>
        </p:grpSp>
      </p:grpSp>
      <p:grpSp>
        <p:nvGrpSpPr>
          <p:cNvPr id="15" name="Group 64"/>
          <p:cNvGrpSpPr/>
          <p:nvPr/>
        </p:nvGrpSpPr>
        <p:grpSpPr>
          <a:xfrm>
            <a:off x="5096055" y="3221247"/>
            <a:ext cx="4081758" cy="1086467"/>
            <a:chOff x="5670519" y="2946400"/>
            <a:chExt cx="4081758" cy="1086467"/>
          </a:xfrm>
        </p:grpSpPr>
        <p:sp>
          <p:nvSpPr>
            <p:cNvPr id="60" name="Rectangle 59"/>
            <p:cNvSpPr/>
            <p:nvPr/>
          </p:nvSpPr>
          <p:spPr>
            <a:xfrm>
              <a:off x="5670519" y="3480268"/>
              <a:ext cx="2865370" cy="552599"/>
            </a:xfrm>
            <a:prstGeom prst="rect">
              <a:avLst/>
            </a:prstGeom>
            <a:noFill/>
            <a:ln w="762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TextBox 63"/>
            <p:cNvSpPr txBox="1"/>
            <p:nvPr/>
          </p:nvSpPr>
          <p:spPr>
            <a:xfrm>
              <a:off x="8584770" y="2946400"/>
              <a:ext cx="1167507" cy="830997"/>
            </a:xfrm>
            <a:prstGeom prst="rect">
              <a:avLst/>
            </a:prstGeom>
            <a:noFill/>
          </p:spPr>
          <p:txBody>
            <a:bodyPr wrap="none" rtlCol="0">
              <a:spAutoFit/>
            </a:bodyPr>
            <a:lstStyle/>
            <a:p>
              <a:r>
                <a:rPr lang="en-US" sz="2400" b="1" dirty="0" smtClean="0">
                  <a:solidFill>
                    <a:srgbClr val="FF0000"/>
                  </a:solidFill>
                </a:rPr>
                <a:t>Today’s</a:t>
              </a:r>
            </a:p>
            <a:p>
              <a:r>
                <a:rPr lang="en-US" sz="2400" b="1" dirty="0" smtClean="0">
                  <a:solidFill>
                    <a:srgbClr val="FF0000"/>
                  </a:solidFill>
                </a:rPr>
                <a:t>Lecture</a:t>
              </a:r>
              <a:endParaRPr lang="en-US" sz="2400" b="1" dirty="0">
                <a:solidFill>
                  <a:srgbClr val="FF0000"/>
                </a:solidFill>
              </a:endParaRPr>
            </a:p>
          </p:txBody>
        </p:sp>
      </p:grpSp>
      <p:sp>
        <p:nvSpPr>
          <p:cNvPr id="62" name="Slide Number Placeholder 61"/>
          <p:cNvSpPr>
            <a:spLocks noGrp="1"/>
          </p:cNvSpPr>
          <p:nvPr>
            <p:ph type="sldNum" sz="quarter" idx="12"/>
          </p:nvPr>
        </p:nvSpPr>
        <p:spPr/>
        <p:txBody>
          <a:bodyPr/>
          <a:lstStyle/>
          <a:p>
            <a:fld id="{3CC63E4C-4642-794D-A2FD-70F6B81535F5}" type="slidenum">
              <a:rPr lang="en-US" smtClean="0"/>
              <a:pPr/>
              <a:t>2</a:t>
            </a:fld>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Primary Cache Parameters</a:t>
            </a:r>
            <a:endParaRPr lang="en-US" dirty="0"/>
          </a:p>
        </p:txBody>
      </p:sp>
      <p:sp>
        <p:nvSpPr>
          <p:cNvPr id="3" name="Content Placeholder 2"/>
          <p:cNvSpPr>
            <a:spLocks noGrp="1"/>
          </p:cNvSpPr>
          <p:nvPr>
            <p:ph idx="1"/>
          </p:nvPr>
        </p:nvSpPr>
        <p:spPr/>
        <p:txBody>
          <a:bodyPr>
            <a:normAutofit lnSpcReduction="10000"/>
          </a:bodyPr>
          <a:lstStyle/>
          <a:p>
            <a:r>
              <a:rPr lang="en-US" dirty="0" smtClean="0"/>
              <a:t>Block </a:t>
            </a:r>
            <a:r>
              <a:rPr lang="en-US" dirty="0" smtClean="0"/>
              <a:t>size</a:t>
            </a:r>
            <a:endParaRPr lang="en-US" dirty="0" smtClean="0"/>
          </a:p>
          <a:p>
            <a:pPr lvl="1"/>
            <a:r>
              <a:rPr lang="en-US" dirty="0" smtClean="0"/>
              <a:t>how many bytes of data in each cache entry?</a:t>
            </a:r>
          </a:p>
          <a:p>
            <a:r>
              <a:rPr lang="en-US" dirty="0" smtClean="0"/>
              <a:t>Associativity</a:t>
            </a:r>
          </a:p>
          <a:p>
            <a:pPr lvl="1"/>
            <a:r>
              <a:rPr lang="en-US" dirty="0" smtClean="0"/>
              <a:t>how many ways in each set?</a:t>
            </a:r>
          </a:p>
          <a:p>
            <a:pPr lvl="1"/>
            <a:r>
              <a:rPr lang="en-US" dirty="0" smtClean="0"/>
              <a:t>Direct-mapped =&gt; Associativity = 1</a:t>
            </a:r>
          </a:p>
          <a:p>
            <a:pPr lvl="1"/>
            <a:r>
              <a:rPr lang="en-US" dirty="0" smtClean="0"/>
              <a:t>Set-associative =&gt; 1 &lt; Associativity &lt; #Entries</a:t>
            </a:r>
          </a:p>
          <a:p>
            <a:pPr lvl="1"/>
            <a:r>
              <a:rPr lang="en-US" dirty="0" smtClean="0"/>
              <a:t>Fully associative =&gt; Associativity = #Entries</a:t>
            </a:r>
          </a:p>
          <a:p>
            <a:r>
              <a:rPr lang="en-US" dirty="0" smtClean="0"/>
              <a:t>Capacity (bytes) = Total #Entries * Block size</a:t>
            </a:r>
          </a:p>
          <a:p>
            <a:r>
              <a:rPr lang="en-US" dirty="0" smtClean="0"/>
              <a:t>#Entries </a:t>
            </a:r>
            <a:r>
              <a:rPr lang="en-US" dirty="0"/>
              <a:t>=</a:t>
            </a:r>
            <a:r>
              <a:rPr lang="en-US" dirty="0" smtClean="0"/>
              <a:t> #Sets * Associativity</a:t>
            </a:r>
          </a:p>
          <a:p>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20</a:t>
            </a:fld>
            <a:endParaRPr lang="en-US" dirty="0"/>
          </a:p>
        </p:txBody>
      </p:sp>
    </p:spTree>
    <p:extLst>
      <p:ext uri="{BB962C8B-B14F-4D97-AF65-F5344CB8AC3E}">
        <p14:creationId xmlns:p14="http://schemas.microsoft.com/office/powerpoint/2010/main" val="38540728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1602" name="Rectangle 2"/>
          <p:cNvSpPr>
            <a:spLocks noGrp="1" noChangeArrowheads="1"/>
          </p:cNvSpPr>
          <p:nvPr>
            <p:ph type="title"/>
          </p:nvPr>
        </p:nvSpPr>
        <p:spPr>
          <a:xfrm>
            <a:off x="356412" y="506473"/>
            <a:ext cx="8229600" cy="1143000"/>
          </a:xfrm>
        </p:spPr>
        <p:txBody>
          <a:bodyPr>
            <a:normAutofit fontScale="90000"/>
          </a:bodyPr>
          <a:lstStyle/>
          <a:p>
            <a:r>
              <a:rPr lang="en-US" altLang="ko-KR" dirty="0" smtClean="0"/>
              <a:t>Clickers/Peer Instruction:</a:t>
            </a:r>
            <a:br>
              <a:rPr lang="en-US" altLang="ko-KR" dirty="0" smtClean="0"/>
            </a:br>
            <a:r>
              <a:rPr lang="en-US" altLang="ko-KR" sz="4000" dirty="0" smtClean="0"/>
              <a:t>For fixed capacity and fixed block size, </a:t>
            </a:r>
            <a:r>
              <a:rPr lang="en-US" altLang="ko-KR" sz="4000" dirty="0"/>
              <a:t>h</a:t>
            </a:r>
            <a:r>
              <a:rPr lang="en-US" altLang="ko-KR" sz="4000" dirty="0" smtClean="0"/>
              <a:t>ow does increasing associativity effect AMAT?</a:t>
            </a:r>
            <a:endParaRPr lang="en-US" altLang="ko-KR" sz="4000" dirty="0"/>
          </a:p>
        </p:txBody>
      </p:sp>
      <p:sp>
        <p:nvSpPr>
          <p:cNvPr id="9" name="Slide Number Placeholder 5"/>
          <p:cNvSpPr>
            <a:spLocks noGrp="1"/>
          </p:cNvSpPr>
          <p:nvPr>
            <p:ph type="sldNum" sz="quarter" idx="12"/>
          </p:nvPr>
        </p:nvSpPr>
        <p:spPr/>
        <p:txBody>
          <a:bodyPr/>
          <a:lstStyle/>
          <a:p>
            <a:fld id="{918F2AAA-6BC1-9844-8435-F36EB3841011}" type="slidenum">
              <a:rPr lang="en-US" smtClean="0"/>
              <a:pPr/>
              <a:t>21</a:t>
            </a:fld>
            <a:endParaRPr lang="en-US"/>
          </a:p>
        </p:txBody>
      </p:sp>
      <p:sp>
        <p:nvSpPr>
          <p:cNvPr id="20" name="TextBox 19"/>
          <p:cNvSpPr txBox="1"/>
          <p:nvPr/>
        </p:nvSpPr>
        <p:spPr>
          <a:xfrm>
            <a:off x="533400" y="2209800"/>
            <a:ext cx="8229600" cy="2308324"/>
          </a:xfrm>
          <a:prstGeom prst="rect">
            <a:avLst/>
          </a:prstGeom>
          <a:noFill/>
        </p:spPr>
        <p:txBody>
          <a:bodyPr wrap="square" rtlCol="0">
            <a:spAutoFit/>
          </a:bodyPr>
          <a:lstStyle/>
          <a:p>
            <a:r>
              <a:rPr lang="en-US" sz="3600" b="1" dirty="0" smtClean="0">
                <a:ln>
                  <a:solidFill>
                    <a:schemeClr val="tx1"/>
                  </a:solidFill>
                </a:ln>
                <a:solidFill>
                  <a:srgbClr val="FF804F"/>
                </a:solidFill>
              </a:rPr>
              <a:t>A: Increases hit time, decreases miss rate</a:t>
            </a:r>
          </a:p>
          <a:p>
            <a:r>
              <a:rPr lang="en-US" sz="3600" b="1" dirty="0" smtClean="0">
                <a:ln>
                  <a:solidFill>
                    <a:schemeClr val="tx1"/>
                  </a:solidFill>
                </a:ln>
                <a:solidFill>
                  <a:srgbClr val="FFFF00"/>
                </a:solidFill>
              </a:rPr>
              <a:t>B: Decreases hit time, decreases miss rate</a:t>
            </a:r>
          </a:p>
          <a:p>
            <a:r>
              <a:rPr lang="en-US" sz="3600" b="1" dirty="0" smtClean="0">
                <a:ln>
                  <a:solidFill>
                    <a:schemeClr val="tx1"/>
                  </a:solidFill>
                </a:ln>
                <a:solidFill>
                  <a:srgbClr val="FA61FF"/>
                </a:solidFill>
              </a:rPr>
              <a:t>C: Increases hit time, increases miss rate</a:t>
            </a:r>
          </a:p>
          <a:p>
            <a:r>
              <a:rPr lang="en-US" sz="3600" b="1" dirty="0" smtClean="0">
                <a:ln>
                  <a:solidFill>
                    <a:schemeClr val="tx1"/>
                  </a:solidFill>
                </a:ln>
                <a:solidFill>
                  <a:srgbClr val="008000"/>
                </a:solidFill>
              </a:rPr>
              <a:t>D: Decreases hit time, increases miss rate</a:t>
            </a:r>
            <a:endParaRPr lang="en-US" sz="3600" b="1" dirty="0">
              <a:ln>
                <a:solidFill>
                  <a:schemeClr val="tx1"/>
                </a:solidFill>
              </a:ln>
              <a:solidFill>
                <a:srgbClr val="008000"/>
              </a:solidFill>
            </a:endParaRPr>
          </a:p>
        </p:txBody>
      </p:sp>
    </p:spTree>
    <p:extLst>
      <p:ext uri="{BB962C8B-B14F-4D97-AF65-F5344CB8AC3E}">
        <p14:creationId xmlns:p14="http://schemas.microsoft.com/office/powerpoint/2010/main" val="31517747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Increasing Associativity?</a:t>
            </a:r>
            <a:endParaRPr lang="en-US" dirty="0"/>
          </a:p>
        </p:txBody>
      </p:sp>
      <p:sp>
        <p:nvSpPr>
          <p:cNvPr id="3" name="Content Placeholder 2"/>
          <p:cNvSpPr>
            <a:spLocks noGrp="1"/>
          </p:cNvSpPr>
          <p:nvPr>
            <p:ph idx="1"/>
          </p:nvPr>
        </p:nvSpPr>
        <p:spPr>
          <a:xfrm>
            <a:off x="457200" y="1600200"/>
            <a:ext cx="8293206" cy="4525963"/>
          </a:xfrm>
        </p:spPr>
        <p:txBody>
          <a:bodyPr>
            <a:normAutofit fontScale="85000" lnSpcReduction="20000"/>
          </a:bodyPr>
          <a:lstStyle/>
          <a:p>
            <a:r>
              <a:rPr lang="en-US" dirty="0" smtClean="0"/>
              <a:t>Hit time as associativity increases?</a:t>
            </a:r>
          </a:p>
          <a:p>
            <a:pPr lvl="1"/>
            <a:r>
              <a:rPr lang="en-US" dirty="0" smtClean="0"/>
              <a:t>Increases, with large step from direct-mapped to &gt;=2 ways, as now need to mux correct way to processor</a:t>
            </a:r>
          </a:p>
          <a:p>
            <a:pPr lvl="1"/>
            <a:r>
              <a:rPr lang="en-US" dirty="0" smtClean="0"/>
              <a:t>Smaller increases in hit time for further increases in associativity</a:t>
            </a:r>
          </a:p>
          <a:p>
            <a:r>
              <a:rPr lang="en-US" dirty="0" smtClean="0"/>
              <a:t>Miss rate as associativity increases?</a:t>
            </a:r>
          </a:p>
          <a:p>
            <a:pPr lvl="1"/>
            <a:r>
              <a:rPr lang="en-US" dirty="0" smtClean="0"/>
              <a:t>Goes down due to reduced conflict misses, but most gain is from 1-&gt;2-&gt;4-way with limited benefit from higher </a:t>
            </a:r>
            <a:r>
              <a:rPr lang="en-US" dirty="0" err="1" smtClean="0"/>
              <a:t>associativities</a:t>
            </a:r>
            <a:endParaRPr lang="en-US" dirty="0" smtClean="0"/>
          </a:p>
          <a:p>
            <a:r>
              <a:rPr lang="en-US" dirty="0" smtClean="0"/>
              <a:t>Miss penalty as associativity increases?</a:t>
            </a:r>
          </a:p>
          <a:p>
            <a:pPr lvl="1"/>
            <a:r>
              <a:rPr lang="en-US" dirty="0" smtClean="0"/>
              <a:t>Unchanged, replacement policy runs in parallel with fetching missing line from memory</a:t>
            </a:r>
          </a:p>
        </p:txBody>
      </p:sp>
      <p:sp>
        <p:nvSpPr>
          <p:cNvPr id="6" name="Slide Number Placeholder 5"/>
          <p:cNvSpPr>
            <a:spLocks noGrp="1"/>
          </p:cNvSpPr>
          <p:nvPr>
            <p:ph type="sldNum" sz="quarter" idx="12"/>
          </p:nvPr>
        </p:nvSpPr>
        <p:spPr/>
        <p:txBody>
          <a:bodyPr/>
          <a:lstStyle/>
          <a:p>
            <a:fld id="{3CC63E4C-4642-794D-A2FD-70F6B81535F5}" type="slidenum">
              <a:rPr lang="en-US" smtClean="0"/>
              <a:pPr/>
              <a:t>22</a:t>
            </a:fld>
            <a:endParaRPr lang="en-US" dirty="0"/>
          </a:p>
        </p:txBody>
      </p:sp>
    </p:spTree>
    <p:extLst>
      <p:ext uri="{BB962C8B-B14F-4D97-AF65-F5344CB8AC3E}">
        <p14:creationId xmlns:p14="http://schemas.microsoft.com/office/powerpoint/2010/main" val="42250947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535"/>
            <a:ext cx="8229600" cy="812377"/>
          </a:xfrm>
        </p:spPr>
        <p:txBody>
          <a:bodyPr>
            <a:normAutofit/>
          </a:bodyPr>
          <a:lstStyle/>
          <a:p>
            <a:r>
              <a:rPr lang="en-US" dirty="0" smtClean="0"/>
              <a:t>Increasing #Entries?</a:t>
            </a:r>
            <a:endParaRPr lang="en-US" dirty="0"/>
          </a:p>
        </p:txBody>
      </p:sp>
      <p:sp>
        <p:nvSpPr>
          <p:cNvPr id="3" name="Content Placeholder 2"/>
          <p:cNvSpPr>
            <a:spLocks noGrp="1"/>
          </p:cNvSpPr>
          <p:nvPr>
            <p:ph idx="1"/>
          </p:nvPr>
        </p:nvSpPr>
        <p:spPr>
          <a:xfrm>
            <a:off x="457200" y="1050984"/>
            <a:ext cx="8293206" cy="4525963"/>
          </a:xfrm>
        </p:spPr>
        <p:txBody>
          <a:bodyPr>
            <a:normAutofit fontScale="92500" lnSpcReduction="10000"/>
          </a:bodyPr>
          <a:lstStyle/>
          <a:p>
            <a:r>
              <a:rPr lang="en-US" dirty="0" smtClean="0"/>
              <a:t>Hit time as #entries increases?</a:t>
            </a:r>
          </a:p>
          <a:p>
            <a:pPr lvl="1"/>
            <a:r>
              <a:rPr lang="en-US" dirty="0" smtClean="0"/>
              <a:t>Increases, since reading tags and data from larger memory structures</a:t>
            </a:r>
          </a:p>
          <a:p>
            <a:r>
              <a:rPr lang="en-US" dirty="0" smtClean="0"/>
              <a:t>Miss rate as #entries increases?</a:t>
            </a:r>
          </a:p>
          <a:p>
            <a:pPr lvl="1"/>
            <a:r>
              <a:rPr lang="en-US" dirty="0" smtClean="0"/>
              <a:t>Goes down due to reduced capacity and conflict misses</a:t>
            </a:r>
          </a:p>
          <a:p>
            <a:pPr lvl="1"/>
            <a:r>
              <a:rPr lang="en-US" i="1" dirty="0" smtClean="0"/>
              <a:t>Architects rule of thumb: miss rate drops ~2x for every ~4x increase in capacity (only a gross approximation)</a:t>
            </a:r>
          </a:p>
          <a:p>
            <a:r>
              <a:rPr lang="en-US" dirty="0" smtClean="0"/>
              <a:t>Miss penalty as #entries increases?</a:t>
            </a:r>
          </a:p>
          <a:p>
            <a:pPr lvl="1"/>
            <a:r>
              <a:rPr lang="en-US" dirty="0" smtClean="0"/>
              <a:t>Unchanged</a:t>
            </a:r>
          </a:p>
        </p:txBody>
      </p:sp>
      <p:sp>
        <p:nvSpPr>
          <p:cNvPr id="6" name="Slide Number Placeholder 5"/>
          <p:cNvSpPr>
            <a:spLocks noGrp="1"/>
          </p:cNvSpPr>
          <p:nvPr>
            <p:ph type="sldNum" sz="quarter" idx="12"/>
          </p:nvPr>
        </p:nvSpPr>
        <p:spPr/>
        <p:txBody>
          <a:bodyPr/>
          <a:lstStyle/>
          <a:p>
            <a:fld id="{3CC63E4C-4642-794D-A2FD-70F6B81535F5}" type="slidenum">
              <a:rPr lang="en-US" smtClean="0"/>
              <a:pPr/>
              <a:t>23</a:t>
            </a:fld>
            <a:endParaRPr lang="en-US" dirty="0"/>
          </a:p>
        </p:txBody>
      </p:sp>
      <p:sp>
        <p:nvSpPr>
          <p:cNvPr id="4" name="TextBox 3"/>
          <p:cNvSpPr txBox="1"/>
          <p:nvPr/>
        </p:nvSpPr>
        <p:spPr>
          <a:xfrm>
            <a:off x="160170" y="5657672"/>
            <a:ext cx="8855121" cy="1200328"/>
          </a:xfrm>
          <a:prstGeom prst="rect">
            <a:avLst/>
          </a:prstGeom>
          <a:noFill/>
        </p:spPr>
        <p:txBody>
          <a:bodyPr wrap="square" rtlCol="0">
            <a:spAutoFit/>
          </a:bodyPr>
          <a:lstStyle/>
          <a:p>
            <a:pPr algn="ctr"/>
            <a:r>
              <a:rPr lang="en-US" sz="2400" b="1" dirty="0"/>
              <a:t>At some point, increase in hit time for a larger cache may overcome the improvement in hit rate, yielding a decrease in performance</a:t>
            </a:r>
          </a:p>
          <a:p>
            <a:pPr algn="ctr"/>
            <a:endParaRPr lang="en-US" sz="2400" b="1" dirty="0"/>
          </a:p>
        </p:txBody>
      </p:sp>
    </p:spTree>
    <p:extLst>
      <p:ext uri="{BB962C8B-B14F-4D97-AF65-F5344CB8AC3E}">
        <p14:creationId xmlns:p14="http://schemas.microsoft.com/office/powerpoint/2010/main" val="19519144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Clickers: Impact of </a:t>
            </a:r>
            <a:r>
              <a:rPr lang="en-US" dirty="0" smtClean="0"/>
              <a:t>larger </a:t>
            </a:r>
            <a:r>
              <a:rPr lang="en-US" dirty="0" smtClean="0"/>
              <a:t>blocks on AMAT</a:t>
            </a:r>
            <a:endParaRPr lang="en-US" dirty="0"/>
          </a:p>
        </p:txBody>
      </p:sp>
      <p:sp>
        <p:nvSpPr>
          <p:cNvPr id="3" name="Content Placeholder 2"/>
          <p:cNvSpPr>
            <a:spLocks noGrp="1"/>
          </p:cNvSpPr>
          <p:nvPr>
            <p:ph idx="1"/>
          </p:nvPr>
        </p:nvSpPr>
        <p:spPr/>
        <p:txBody>
          <a:bodyPr/>
          <a:lstStyle/>
          <a:p>
            <a:r>
              <a:rPr lang="en-US" dirty="0"/>
              <a:t>For fixed total cache capacity and associativity, what is effect of </a:t>
            </a:r>
            <a:r>
              <a:rPr lang="en-US" dirty="0" smtClean="0"/>
              <a:t>larger </a:t>
            </a:r>
            <a:r>
              <a:rPr lang="en-US" dirty="0"/>
              <a:t>blocks on each </a:t>
            </a:r>
            <a:r>
              <a:rPr lang="en-US" dirty="0" smtClean="0"/>
              <a:t>component of AMAT:</a:t>
            </a:r>
            <a:endParaRPr lang="en-US" dirty="0"/>
          </a:p>
          <a:p>
            <a:pPr lvl="1"/>
            <a:r>
              <a:rPr lang="en-US" dirty="0"/>
              <a:t>A: Decrease, B: Unchanged, C: Increase</a:t>
            </a:r>
          </a:p>
          <a:p>
            <a:r>
              <a:rPr lang="en-US" dirty="0" smtClean="0"/>
              <a:t>Hit Time?</a:t>
            </a:r>
            <a:endParaRPr lang="en-US" dirty="0"/>
          </a:p>
          <a:p>
            <a:r>
              <a:rPr lang="en-US" dirty="0" smtClean="0"/>
              <a:t>Miss Rate?</a:t>
            </a:r>
            <a:endParaRPr lang="en-US" dirty="0"/>
          </a:p>
          <a:p>
            <a:r>
              <a:rPr lang="en-US" dirty="0" smtClean="0"/>
              <a:t>Miss Penalty?</a:t>
            </a:r>
            <a:endParaRPr lang="en-US" dirty="0"/>
          </a:p>
          <a:p>
            <a:endParaRPr lang="en-US" dirty="0"/>
          </a:p>
          <a:p>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24</a:t>
            </a:fld>
            <a:endParaRPr lang="en-US" dirty="0"/>
          </a:p>
        </p:txBody>
      </p:sp>
    </p:spTree>
    <p:extLst>
      <p:ext uri="{BB962C8B-B14F-4D97-AF65-F5344CB8AC3E}">
        <p14:creationId xmlns:p14="http://schemas.microsoft.com/office/powerpoint/2010/main" val="11258330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Clickers: Impact of </a:t>
            </a:r>
            <a:r>
              <a:rPr lang="en-US" dirty="0" smtClean="0"/>
              <a:t>larger </a:t>
            </a:r>
            <a:r>
              <a:rPr lang="en-US" dirty="0" smtClean="0"/>
              <a:t>cache blocks on misses?</a:t>
            </a:r>
            <a:endParaRPr lang="en-US" dirty="0"/>
          </a:p>
        </p:txBody>
      </p:sp>
      <p:sp>
        <p:nvSpPr>
          <p:cNvPr id="3" name="Content Placeholder 2"/>
          <p:cNvSpPr>
            <a:spLocks noGrp="1"/>
          </p:cNvSpPr>
          <p:nvPr>
            <p:ph idx="1"/>
          </p:nvPr>
        </p:nvSpPr>
        <p:spPr/>
        <p:txBody>
          <a:bodyPr/>
          <a:lstStyle/>
          <a:p>
            <a:r>
              <a:rPr lang="en-US" dirty="0" smtClean="0"/>
              <a:t>For fixed total cache capacity and associativity, what is effect of </a:t>
            </a:r>
            <a:r>
              <a:rPr lang="en-US" dirty="0" smtClean="0"/>
              <a:t>larger </a:t>
            </a:r>
            <a:r>
              <a:rPr lang="en-US" dirty="0" smtClean="0"/>
              <a:t>blocks on each type of miss rate:</a:t>
            </a:r>
          </a:p>
          <a:p>
            <a:pPr lvl="1"/>
            <a:r>
              <a:rPr lang="en-US" dirty="0" smtClean="0"/>
              <a:t>A: Decrease, B: Unchanged, C: Increase</a:t>
            </a:r>
          </a:p>
          <a:p>
            <a:r>
              <a:rPr lang="en-US" dirty="0" smtClean="0"/>
              <a:t>Compulsory? </a:t>
            </a:r>
          </a:p>
          <a:p>
            <a:r>
              <a:rPr lang="en-US" dirty="0" smtClean="0"/>
              <a:t>Capacity?</a:t>
            </a:r>
          </a:p>
          <a:p>
            <a:r>
              <a:rPr lang="en-US" dirty="0" smtClean="0"/>
              <a:t>Conflict?</a:t>
            </a:r>
          </a:p>
          <a:p>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25</a:t>
            </a:fld>
            <a:endParaRPr lang="en-US" dirty="0"/>
          </a:p>
        </p:txBody>
      </p:sp>
    </p:spTree>
    <p:extLst>
      <p:ext uri="{BB962C8B-B14F-4D97-AF65-F5344CB8AC3E}">
        <p14:creationId xmlns:p14="http://schemas.microsoft.com/office/powerpoint/2010/main" val="25516636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Increasing Block Size?</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Hit time as block size increases?</a:t>
            </a:r>
          </a:p>
          <a:p>
            <a:pPr lvl="1"/>
            <a:r>
              <a:rPr lang="en-US" dirty="0" smtClean="0"/>
              <a:t>Hit time unchanged, but might be slight hit-time reduction as number of tags is reduced, so faster to access memory holding tags</a:t>
            </a:r>
          </a:p>
          <a:p>
            <a:r>
              <a:rPr lang="en-US" dirty="0" smtClean="0"/>
              <a:t>Miss rate as block size increases?</a:t>
            </a:r>
          </a:p>
          <a:p>
            <a:pPr lvl="1"/>
            <a:r>
              <a:rPr lang="en-US" dirty="0" smtClean="0"/>
              <a:t>Goes down at first due to spatial locality, then increases due to increased conflict misses due to fewer blocks in cache</a:t>
            </a:r>
          </a:p>
          <a:p>
            <a:r>
              <a:rPr lang="en-US" dirty="0" smtClean="0"/>
              <a:t>Miss penalty as block size increases?</a:t>
            </a:r>
          </a:p>
          <a:p>
            <a:pPr lvl="1"/>
            <a:r>
              <a:rPr lang="en-US" dirty="0" smtClean="0"/>
              <a:t>Rises with longer block size, but with fixed constant initial latency that is amortized over whole block</a:t>
            </a:r>
          </a:p>
        </p:txBody>
      </p:sp>
      <p:sp>
        <p:nvSpPr>
          <p:cNvPr id="6" name="Slide Number Placeholder 5"/>
          <p:cNvSpPr>
            <a:spLocks noGrp="1"/>
          </p:cNvSpPr>
          <p:nvPr>
            <p:ph type="sldNum" sz="quarter" idx="12"/>
          </p:nvPr>
        </p:nvSpPr>
        <p:spPr/>
        <p:txBody>
          <a:bodyPr/>
          <a:lstStyle/>
          <a:p>
            <a:fld id="{3CC63E4C-4642-794D-A2FD-70F6B81535F5}" type="slidenum">
              <a:rPr lang="en-US" smtClean="0"/>
              <a:pPr/>
              <a:t>26</a:t>
            </a:fld>
            <a:endParaRPr lang="en-US" dirty="0"/>
          </a:p>
        </p:txBody>
      </p:sp>
    </p:spTree>
    <p:extLst>
      <p:ext uri="{BB962C8B-B14F-4D97-AF65-F5344CB8AC3E}">
        <p14:creationId xmlns:p14="http://schemas.microsoft.com/office/powerpoint/2010/main" val="5586747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Reduce Miss Penalty?</a:t>
            </a:r>
            <a:endParaRPr lang="en-US" dirty="0"/>
          </a:p>
        </p:txBody>
      </p:sp>
      <p:sp>
        <p:nvSpPr>
          <p:cNvPr id="3" name="Content Placeholder 2"/>
          <p:cNvSpPr>
            <a:spLocks noGrp="1"/>
          </p:cNvSpPr>
          <p:nvPr>
            <p:ph idx="1"/>
          </p:nvPr>
        </p:nvSpPr>
        <p:spPr/>
        <p:txBody>
          <a:bodyPr/>
          <a:lstStyle/>
          <a:p>
            <a:r>
              <a:rPr lang="en-US" dirty="0" smtClean="0"/>
              <a:t>Could there be locality on misses from a cache?</a:t>
            </a:r>
          </a:p>
          <a:p>
            <a:r>
              <a:rPr lang="en-US" dirty="0" smtClean="0"/>
              <a:t>Use multiple cache levels!</a:t>
            </a:r>
          </a:p>
          <a:p>
            <a:r>
              <a:rPr lang="en-US" dirty="0" smtClean="0"/>
              <a:t>With Moore’s Law, more room on die for bigger L1 caches and for second-level (L2) cache</a:t>
            </a:r>
          </a:p>
          <a:p>
            <a:r>
              <a:rPr lang="en-US" dirty="0" smtClean="0"/>
              <a:t>And in some cases even an L3 cache!</a:t>
            </a:r>
          </a:p>
          <a:p>
            <a:r>
              <a:rPr lang="en-US" dirty="0" smtClean="0"/>
              <a:t>IBM mainframes have ~1GB L4 cache off-chip.</a:t>
            </a:r>
          </a:p>
          <a:p>
            <a:endParaRPr lang="en-US" dirty="0" smtClean="0"/>
          </a:p>
          <a:p>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27</a:t>
            </a:fld>
            <a:endParaRPr lang="en-US"/>
          </a:p>
        </p:txBody>
      </p:sp>
    </p:spTree>
    <p:extLst>
      <p:ext uri="{BB962C8B-B14F-4D97-AF65-F5344CB8AC3E}">
        <p14:creationId xmlns:p14="http://schemas.microsoft.com/office/powerpoint/2010/main" val="130683318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2626" name="Rectangle 2"/>
          <p:cNvSpPr>
            <a:spLocks noGrp="1" noChangeArrowheads="1"/>
          </p:cNvSpPr>
          <p:nvPr>
            <p:ph type="title"/>
          </p:nvPr>
        </p:nvSpPr>
        <p:spPr/>
        <p:txBody>
          <a:bodyPr/>
          <a:lstStyle/>
          <a:p>
            <a:r>
              <a:rPr lang="en-US" dirty="0" smtClean="0"/>
              <a:t>Review: Memory Hierarchy</a:t>
            </a:r>
            <a:endParaRPr lang="en-US" dirty="0"/>
          </a:p>
        </p:txBody>
      </p:sp>
      <p:grpSp>
        <p:nvGrpSpPr>
          <p:cNvPr id="2" name="Group 3"/>
          <p:cNvGrpSpPr>
            <a:grpSpLocks/>
          </p:cNvGrpSpPr>
          <p:nvPr/>
        </p:nvGrpSpPr>
        <p:grpSpPr bwMode="auto">
          <a:xfrm>
            <a:off x="628650" y="1144588"/>
            <a:ext cx="7924800" cy="954088"/>
            <a:chOff x="396" y="407"/>
            <a:chExt cx="4992" cy="601"/>
          </a:xfrm>
        </p:grpSpPr>
        <p:sp>
          <p:nvSpPr>
            <p:cNvPr id="2842628" name="Rectangle 4"/>
            <p:cNvSpPr>
              <a:spLocks noChangeArrowheads="1"/>
            </p:cNvSpPr>
            <p:nvPr/>
          </p:nvSpPr>
          <p:spPr bwMode="auto">
            <a:xfrm>
              <a:off x="396" y="407"/>
              <a:ext cx="4992" cy="278"/>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3200" dirty="0">
                  <a:solidFill>
                    <a:schemeClr val="tx1"/>
                  </a:solidFill>
                  <a:latin typeface="+mj-lt"/>
                </a:rPr>
                <a:t>Processor</a:t>
              </a:r>
            </a:p>
          </p:txBody>
        </p:sp>
        <p:sp>
          <p:nvSpPr>
            <p:cNvPr id="2842629" name="Line 5"/>
            <p:cNvSpPr>
              <a:spLocks noChangeShapeType="1"/>
            </p:cNvSpPr>
            <p:nvPr/>
          </p:nvSpPr>
          <p:spPr bwMode="auto">
            <a:xfrm flipV="1">
              <a:off x="2844" y="720"/>
              <a:ext cx="0" cy="288"/>
            </a:xfrm>
            <a:prstGeom prst="line">
              <a:avLst/>
            </a:prstGeom>
            <a:noFill/>
            <a:ln w="38100">
              <a:solidFill>
                <a:schemeClr val="tx1"/>
              </a:solidFill>
              <a:round/>
              <a:headEnd type="triangle" w="med" len="med"/>
              <a:tailEnd type="triangle" w="med" len="med"/>
            </a:ln>
            <a:effectLst/>
          </p:spPr>
          <p:txBody>
            <a:bodyPr wrap="none" anchor="ctr">
              <a:prstTxWarp prst="textNoShape">
                <a:avLst/>
              </a:prstTxWarp>
            </a:bodyPr>
            <a:lstStyle/>
            <a:p>
              <a:endParaRPr lang="en-US">
                <a:latin typeface="18 VAG Rounded Bold   07390"/>
              </a:endParaRPr>
            </a:p>
          </p:txBody>
        </p:sp>
      </p:grpSp>
      <p:grpSp>
        <p:nvGrpSpPr>
          <p:cNvPr id="3" name="Group 6"/>
          <p:cNvGrpSpPr>
            <a:grpSpLocks/>
          </p:cNvGrpSpPr>
          <p:nvPr/>
        </p:nvGrpSpPr>
        <p:grpSpPr bwMode="auto">
          <a:xfrm>
            <a:off x="704850" y="5527681"/>
            <a:ext cx="7620000" cy="427038"/>
            <a:chOff x="444" y="3168"/>
            <a:chExt cx="4800" cy="269"/>
          </a:xfrm>
        </p:grpSpPr>
        <p:sp>
          <p:nvSpPr>
            <p:cNvPr id="2842631" name="Rectangle 7"/>
            <p:cNvSpPr>
              <a:spLocks noChangeArrowheads="1"/>
            </p:cNvSpPr>
            <p:nvPr/>
          </p:nvSpPr>
          <p:spPr bwMode="auto">
            <a:xfrm>
              <a:off x="828" y="3190"/>
              <a:ext cx="4032" cy="247"/>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2800" dirty="0">
                  <a:solidFill>
                    <a:schemeClr val="tx1"/>
                  </a:solidFill>
                  <a:latin typeface="+mj-lt"/>
                </a:rPr>
                <a:t>Size of memory at each level</a:t>
              </a:r>
            </a:p>
          </p:txBody>
        </p:sp>
        <p:sp>
          <p:nvSpPr>
            <p:cNvPr id="2842632" name="Line 8"/>
            <p:cNvSpPr>
              <a:spLocks noChangeShapeType="1"/>
            </p:cNvSpPr>
            <p:nvPr/>
          </p:nvSpPr>
          <p:spPr bwMode="auto">
            <a:xfrm flipV="1">
              <a:off x="444" y="3168"/>
              <a:ext cx="4800" cy="0"/>
            </a:xfrm>
            <a:prstGeom prst="line">
              <a:avLst/>
            </a:prstGeom>
            <a:noFill/>
            <a:ln w="38100">
              <a:solidFill>
                <a:schemeClr val="tx1"/>
              </a:solidFill>
              <a:round/>
              <a:headEnd type="triangle" w="med" len="med"/>
              <a:tailEnd type="triangle" w="med" len="med"/>
            </a:ln>
            <a:effectLst/>
          </p:spPr>
          <p:txBody>
            <a:bodyPr wrap="none" anchor="ctr">
              <a:prstTxWarp prst="textNoShape">
                <a:avLst/>
              </a:prstTxWarp>
            </a:bodyPr>
            <a:lstStyle/>
            <a:p>
              <a:endParaRPr lang="en-US">
                <a:latin typeface="18 VAG Rounded Bold   07390"/>
              </a:endParaRPr>
            </a:p>
          </p:txBody>
        </p:sp>
      </p:grpSp>
      <p:grpSp>
        <p:nvGrpSpPr>
          <p:cNvPr id="4" name="Group 9"/>
          <p:cNvGrpSpPr>
            <a:grpSpLocks/>
          </p:cNvGrpSpPr>
          <p:nvPr/>
        </p:nvGrpSpPr>
        <p:grpSpPr bwMode="auto">
          <a:xfrm>
            <a:off x="6191250" y="1641475"/>
            <a:ext cx="2514600" cy="3657600"/>
            <a:chOff x="3900" y="720"/>
            <a:chExt cx="1584" cy="2304"/>
          </a:xfrm>
        </p:grpSpPr>
        <p:sp>
          <p:nvSpPr>
            <p:cNvPr id="2842634" name="Rectangle 10"/>
            <p:cNvSpPr>
              <a:spLocks noChangeArrowheads="1"/>
            </p:cNvSpPr>
            <p:nvPr/>
          </p:nvSpPr>
          <p:spPr bwMode="auto">
            <a:xfrm>
              <a:off x="3900" y="816"/>
              <a:ext cx="1536" cy="1061"/>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2800" dirty="0">
                  <a:solidFill>
                    <a:schemeClr val="tx1"/>
                  </a:solidFill>
                  <a:latin typeface="+mj-lt"/>
                </a:rPr>
                <a:t>Increasing</a:t>
              </a:r>
              <a:r>
                <a:rPr lang="en-US" sz="2800" dirty="0" smtClean="0">
                  <a:solidFill>
                    <a:schemeClr val="tx1"/>
                  </a:solidFill>
                  <a:latin typeface="+mj-lt"/>
                </a:rPr>
                <a:t> distance </a:t>
              </a:r>
              <a:r>
                <a:rPr lang="en-US" sz="2800" dirty="0">
                  <a:solidFill>
                    <a:schemeClr val="tx1"/>
                  </a:solidFill>
                  <a:latin typeface="+mj-lt"/>
                </a:rPr>
                <a:t>from</a:t>
              </a:r>
              <a:r>
                <a:rPr lang="en-US" sz="2800" dirty="0" smtClean="0">
                  <a:solidFill>
                    <a:schemeClr val="tx1"/>
                  </a:solidFill>
                  <a:latin typeface="+mj-lt"/>
                </a:rPr>
                <a:t> processor,</a:t>
              </a:r>
              <a:br>
                <a:rPr lang="en-US" sz="2800" dirty="0" smtClean="0">
                  <a:solidFill>
                    <a:schemeClr val="tx1"/>
                  </a:solidFill>
                  <a:latin typeface="+mj-lt"/>
                </a:rPr>
              </a:br>
              <a:r>
                <a:rPr lang="en-US" sz="2800" dirty="0" smtClean="0">
                  <a:solidFill>
                    <a:schemeClr val="tx1"/>
                  </a:solidFill>
                  <a:latin typeface="+mj-lt"/>
                </a:rPr>
                <a:t>decreasing  </a:t>
              </a:r>
              <a:r>
                <a:rPr lang="en-US" sz="2800" dirty="0">
                  <a:solidFill>
                    <a:schemeClr val="tx1"/>
                  </a:solidFill>
                  <a:latin typeface="+mj-lt"/>
                </a:rPr>
                <a:t>speed</a:t>
              </a:r>
            </a:p>
          </p:txBody>
        </p:sp>
        <p:sp>
          <p:nvSpPr>
            <p:cNvPr id="2842635" name="Line 11"/>
            <p:cNvSpPr>
              <a:spLocks noChangeShapeType="1"/>
            </p:cNvSpPr>
            <p:nvPr/>
          </p:nvSpPr>
          <p:spPr bwMode="auto">
            <a:xfrm>
              <a:off x="5484" y="720"/>
              <a:ext cx="0" cy="2304"/>
            </a:xfrm>
            <a:prstGeom prst="line">
              <a:avLst/>
            </a:prstGeom>
            <a:noFill/>
            <a:ln w="38100">
              <a:solidFill>
                <a:schemeClr val="tx1"/>
              </a:solidFill>
              <a:round/>
              <a:headEnd/>
              <a:tailEnd type="triangle" w="med" len="med"/>
            </a:ln>
            <a:effectLst/>
          </p:spPr>
          <p:txBody>
            <a:bodyPr wrap="none" anchor="ctr">
              <a:prstTxWarp prst="textNoShape">
                <a:avLst/>
              </a:prstTxWarp>
            </a:bodyPr>
            <a:lstStyle/>
            <a:p>
              <a:endParaRPr lang="en-US">
                <a:latin typeface="18 VAG Rounded Bold   07390"/>
              </a:endParaRPr>
            </a:p>
          </p:txBody>
        </p:sp>
      </p:grpSp>
      <p:grpSp>
        <p:nvGrpSpPr>
          <p:cNvPr id="5" name="Group 12"/>
          <p:cNvGrpSpPr>
            <a:grpSpLocks/>
          </p:cNvGrpSpPr>
          <p:nvPr/>
        </p:nvGrpSpPr>
        <p:grpSpPr bwMode="auto">
          <a:xfrm>
            <a:off x="781050" y="2098675"/>
            <a:ext cx="7467600" cy="3276600"/>
            <a:chOff x="492" y="1008"/>
            <a:chExt cx="4704" cy="2064"/>
          </a:xfrm>
        </p:grpSpPr>
        <p:sp>
          <p:nvSpPr>
            <p:cNvPr id="2842637" name="AutoShape 13"/>
            <p:cNvSpPr>
              <a:spLocks noChangeArrowheads="1"/>
            </p:cNvSpPr>
            <p:nvPr/>
          </p:nvSpPr>
          <p:spPr bwMode="auto">
            <a:xfrm>
              <a:off x="492" y="1008"/>
              <a:ext cx="4704" cy="2064"/>
            </a:xfrm>
            <a:prstGeom prst="triangle">
              <a:avLst>
                <a:gd name="adj" fmla="val 50000"/>
              </a:avLst>
            </a:prstGeom>
            <a:noFill/>
            <a:ln w="38100">
              <a:solidFill>
                <a:schemeClr val="tx1"/>
              </a:solidFill>
              <a:miter lim="800000"/>
              <a:headEnd/>
              <a:tailEnd/>
            </a:ln>
            <a:effectLst/>
          </p:spPr>
          <p:txBody>
            <a:bodyPr wrap="none" anchor="ctr">
              <a:prstTxWarp prst="textNoShape">
                <a:avLst/>
              </a:prstTxWarp>
            </a:bodyPr>
            <a:lstStyle/>
            <a:p>
              <a:endParaRPr lang="en-US">
                <a:latin typeface="18 VAG Rounded Bold   07390"/>
              </a:endParaRPr>
            </a:p>
          </p:txBody>
        </p:sp>
        <p:grpSp>
          <p:nvGrpSpPr>
            <p:cNvPr id="6" name="Group 14"/>
            <p:cNvGrpSpPr>
              <a:grpSpLocks/>
            </p:cNvGrpSpPr>
            <p:nvPr/>
          </p:nvGrpSpPr>
          <p:grpSpPr bwMode="auto">
            <a:xfrm>
              <a:off x="2220" y="1270"/>
              <a:ext cx="1296" cy="314"/>
              <a:chOff x="2220" y="1270"/>
              <a:chExt cx="1296" cy="314"/>
            </a:xfrm>
          </p:grpSpPr>
          <p:sp>
            <p:nvSpPr>
              <p:cNvPr id="2842639" name="Rectangle 15"/>
              <p:cNvSpPr>
                <a:spLocks noChangeArrowheads="1"/>
              </p:cNvSpPr>
              <p:nvPr/>
            </p:nvSpPr>
            <p:spPr bwMode="auto">
              <a:xfrm>
                <a:off x="2364" y="1270"/>
                <a:ext cx="960" cy="216"/>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2400" dirty="0">
                    <a:solidFill>
                      <a:schemeClr val="tx1"/>
                    </a:solidFill>
                    <a:latin typeface="+mj-lt"/>
                  </a:rPr>
                  <a:t>Level 1</a:t>
                </a:r>
              </a:p>
            </p:txBody>
          </p:sp>
          <p:sp>
            <p:nvSpPr>
              <p:cNvPr id="2842640" name="Line 16"/>
              <p:cNvSpPr>
                <a:spLocks noChangeShapeType="1"/>
              </p:cNvSpPr>
              <p:nvPr/>
            </p:nvSpPr>
            <p:spPr bwMode="auto">
              <a:xfrm>
                <a:off x="2220" y="1584"/>
                <a:ext cx="1296" cy="0"/>
              </a:xfrm>
              <a:prstGeom prst="line">
                <a:avLst/>
              </a:prstGeom>
              <a:noFill/>
              <a:ln w="38100">
                <a:solidFill>
                  <a:schemeClr val="tx1"/>
                </a:solidFill>
                <a:round/>
                <a:headEnd/>
                <a:tailEnd/>
              </a:ln>
              <a:effectLst/>
            </p:spPr>
            <p:txBody>
              <a:bodyPr wrap="none" anchor="ctr">
                <a:prstTxWarp prst="textNoShape">
                  <a:avLst/>
                </a:prstTxWarp>
              </a:bodyPr>
              <a:lstStyle/>
              <a:p>
                <a:endParaRPr lang="en-US">
                  <a:latin typeface="18 VAG Rounded Bold   07390"/>
                </a:endParaRPr>
              </a:p>
            </p:txBody>
          </p:sp>
        </p:grpSp>
        <p:grpSp>
          <p:nvGrpSpPr>
            <p:cNvPr id="7" name="Group 17"/>
            <p:cNvGrpSpPr>
              <a:grpSpLocks/>
            </p:cNvGrpSpPr>
            <p:nvPr/>
          </p:nvGrpSpPr>
          <p:grpSpPr bwMode="auto">
            <a:xfrm>
              <a:off x="1788" y="1680"/>
              <a:ext cx="2160" cy="288"/>
              <a:chOff x="1788" y="1680"/>
              <a:chExt cx="2160" cy="288"/>
            </a:xfrm>
          </p:grpSpPr>
          <p:sp>
            <p:nvSpPr>
              <p:cNvPr id="2842642" name="Rectangle 18"/>
              <p:cNvSpPr>
                <a:spLocks noChangeArrowheads="1"/>
              </p:cNvSpPr>
              <p:nvPr/>
            </p:nvSpPr>
            <p:spPr bwMode="auto">
              <a:xfrm>
                <a:off x="2364" y="1680"/>
                <a:ext cx="960" cy="216"/>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2400" dirty="0">
                    <a:solidFill>
                      <a:schemeClr val="tx1"/>
                    </a:solidFill>
                    <a:latin typeface="+mj-lt"/>
                  </a:rPr>
                  <a:t>Level 2</a:t>
                </a:r>
              </a:p>
            </p:txBody>
          </p:sp>
          <p:sp>
            <p:nvSpPr>
              <p:cNvPr id="2842643" name="Line 19"/>
              <p:cNvSpPr>
                <a:spLocks noChangeShapeType="1"/>
              </p:cNvSpPr>
              <p:nvPr/>
            </p:nvSpPr>
            <p:spPr bwMode="auto">
              <a:xfrm>
                <a:off x="1788" y="1968"/>
                <a:ext cx="2160" cy="0"/>
              </a:xfrm>
              <a:prstGeom prst="line">
                <a:avLst/>
              </a:prstGeom>
              <a:noFill/>
              <a:ln w="38100">
                <a:solidFill>
                  <a:schemeClr val="tx1"/>
                </a:solidFill>
                <a:round/>
                <a:headEnd/>
                <a:tailEnd/>
              </a:ln>
              <a:effectLst/>
            </p:spPr>
            <p:txBody>
              <a:bodyPr wrap="none" anchor="ctr">
                <a:prstTxWarp prst="textNoShape">
                  <a:avLst/>
                </a:prstTxWarp>
              </a:bodyPr>
              <a:lstStyle/>
              <a:p>
                <a:endParaRPr lang="en-US">
                  <a:latin typeface="18 VAG Rounded Bold   07390"/>
                </a:endParaRPr>
              </a:p>
            </p:txBody>
          </p:sp>
        </p:grpSp>
        <p:sp>
          <p:nvSpPr>
            <p:cNvPr id="2842644" name="Rectangle 20"/>
            <p:cNvSpPr>
              <a:spLocks noChangeArrowheads="1"/>
            </p:cNvSpPr>
            <p:nvPr/>
          </p:nvSpPr>
          <p:spPr bwMode="auto">
            <a:xfrm>
              <a:off x="2364" y="2736"/>
              <a:ext cx="960" cy="216"/>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2400">
                  <a:solidFill>
                    <a:schemeClr val="tx1"/>
                  </a:solidFill>
                  <a:latin typeface="+mj-lt"/>
                </a:rPr>
                <a:t>Level n</a:t>
              </a:r>
            </a:p>
          </p:txBody>
        </p:sp>
        <p:grpSp>
          <p:nvGrpSpPr>
            <p:cNvPr id="8" name="Group 21"/>
            <p:cNvGrpSpPr>
              <a:grpSpLocks/>
            </p:cNvGrpSpPr>
            <p:nvPr/>
          </p:nvGrpSpPr>
          <p:grpSpPr bwMode="auto">
            <a:xfrm>
              <a:off x="1308" y="2064"/>
              <a:ext cx="3024" cy="288"/>
              <a:chOff x="1308" y="2064"/>
              <a:chExt cx="3024" cy="288"/>
            </a:xfrm>
          </p:grpSpPr>
          <p:sp>
            <p:nvSpPr>
              <p:cNvPr id="2842646" name="Rectangle 22"/>
              <p:cNvSpPr>
                <a:spLocks noChangeArrowheads="1"/>
              </p:cNvSpPr>
              <p:nvPr/>
            </p:nvSpPr>
            <p:spPr bwMode="auto">
              <a:xfrm>
                <a:off x="2364" y="2064"/>
                <a:ext cx="960" cy="216"/>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2400">
                    <a:solidFill>
                      <a:schemeClr val="tx1"/>
                    </a:solidFill>
                    <a:latin typeface="+mj-lt"/>
                  </a:rPr>
                  <a:t>Level 3</a:t>
                </a:r>
              </a:p>
            </p:txBody>
          </p:sp>
          <p:sp>
            <p:nvSpPr>
              <p:cNvPr id="2842647" name="Line 23"/>
              <p:cNvSpPr>
                <a:spLocks noChangeShapeType="1"/>
              </p:cNvSpPr>
              <p:nvPr/>
            </p:nvSpPr>
            <p:spPr bwMode="auto">
              <a:xfrm>
                <a:off x="1308" y="2352"/>
                <a:ext cx="3024" cy="0"/>
              </a:xfrm>
              <a:prstGeom prst="line">
                <a:avLst/>
              </a:prstGeom>
              <a:noFill/>
              <a:ln w="38100">
                <a:solidFill>
                  <a:schemeClr val="tx1"/>
                </a:solidFill>
                <a:round/>
                <a:headEnd/>
                <a:tailEnd/>
              </a:ln>
              <a:effectLst/>
            </p:spPr>
            <p:txBody>
              <a:bodyPr wrap="none" anchor="ctr">
                <a:prstTxWarp prst="textNoShape">
                  <a:avLst/>
                </a:prstTxWarp>
              </a:bodyPr>
              <a:lstStyle/>
              <a:p>
                <a:endParaRPr lang="en-US">
                  <a:latin typeface="18 VAG Rounded Bold   07390"/>
                </a:endParaRPr>
              </a:p>
            </p:txBody>
          </p:sp>
        </p:grpSp>
        <p:grpSp>
          <p:nvGrpSpPr>
            <p:cNvPr id="9" name="Group 24"/>
            <p:cNvGrpSpPr>
              <a:grpSpLocks/>
            </p:cNvGrpSpPr>
            <p:nvPr/>
          </p:nvGrpSpPr>
          <p:grpSpPr bwMode="auto">
            <a:xfrm>
              <a:off x="972" y="2400"/>
              <a:ext cx="3792" cy="288"/>
              <a:chOff x="972" y="2400"/>
              <a:chExt cx="3792" cy="288"/>
            </a:xfrm>
          </p:grpSpPr>
          <p:sp>
            <p:nvSpPr>
              <p:cNvPr id="2842649" name="Line 25"/>
              <p:cNvSpPr>
                <a:spLocks noChangeShapeType="1"/>
              </p:cNvSpPr>
              <p:nvPr/>
            </p:nvSpPr>
            <p:spPr bwMode="auto">
              <a:xfrm>
                <a:off x="972" y="2688"/>
                <a:ext cx="3792" cy="0"/>
              </a:xfrm>
              <a:prstGeom prst="line">
                <a:avLst/>
              </a:prstGeom>
              <a:noFill/>
              <a:ln w="38100">
                <a:solidFill>
                  <a:schemeClr val="tx1"/>
                </a:solidFill>
                <a:round/>
                <a:headEnd/>
                <a:tailEnd/>
              </a:ln>
              <a:effectLst/>
            </p:spPr>
            <p:txBody>
              <a:bodyPr wrap="none" anchor="ctr">
                <a:prstTxWarp prst="textNoShape">
                  <a:avLst/>
                </a:prstTxWarp>
              </a:bodyPr>
              <a:lstStyle/>
              <a:p>
                <a:endParaRPr lang="en-US">
                  <a:latin typeface="18 VAG Rounded Bold   07390"/>
                </a:endParaRPr>
              </a:p>
            </p:txBody>
          </p:sp>
          <p:sp>
            <p:nvSpPr>
              <p:cNvPr id="2842650" name="Rectangle 26"/>
              <p:cNvSpPr>
                <a:spLocks noChangeArrowheads="1"/>
              </p:cNvSpPr>
              <p:nvPr/>
            </p:nvSpPr>
            <p:spPr bwMode="auto">
              <a:xfrm>
                <a:off x="2364" y="2400"/>
                <a:ext cx="960" cy="216"/>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2400">
                    <a:solidFill>
                      <a:schemeClr val="tx1"/>
                    </a:solidFill>
                    <a:latin typeface="+mj-lt"/>
                  </a:rPr>
                  <a:t>. . .</a:t>
                </a:r>
              </a:p>
            </p:txBody>
          </p:sp>
        </p:grpSp>
      </p:grpSp>
      <p:sp>
        <p:nvSpPr>
          <p:cNvPr id="2842651" name="Text Box 27"/>
          <p:cNvSpPr txBox="1">
            <a:spLocks noChangeArrowheads="1"/>
          </p:cNvSpPr>
          <p:nvPr/>
        </p:nvSpPr>
        <p:spPr bwMode="auto">
          <a:xfrm>
            <a:off x="381000" y="1870075"/>
            <a:ext cx="1146806" cy="584776"/>
          </a:xfrm>
          <a:prstGeom prst="rect">
            <a:avLst/>
          </a:prstGeom>
          <a:noFill/>
          <a:ln w="12700">
            <a:noFill/>
            <a:miter lim="800000"/>
            <a:headEnd/>
            <a:tailEnd/>
          </a:ln>
          <a:effectLst/>
        </p:spPr>
        <p:txBody>
          <a:bodyPr wrap="none">
            <a:prstTxWarp prst="textNoShape">
              <a:avLst/>
            </a:prstTxWarp>
            <a:spAutoFit/>
          </a:bodyPr>
          <a:lstStyle/>
          <a:p>
            <a:r>
              <a:rPr lang="en-US" sz="3200" i="1" dirty="0" smtClean="0">
                <a:latin typeface="+mj-lt"/>
              </a:rPr>
              <a:t>Inner</a:t>
            </a:r>
            <a:endParaRPr lang="en-US" sz="3200" i="1" dirty="0">
              <a:solidFill>
                <a:schemeClr val="tx1"/>
              </a:solidFill>
              <a:latin typeface="+mj-lt"/>
            </a:endParaRPr>
          </a:p>
        </p:txBody>
      </p:sp>
      <p:sp>
        <p:nvSpPr>
          <p:cNvPr id="2842652" name="Text Box 28"/>
          <p:cNvSpPr txBox="1">
            <a:spLocks noChangeArrowheads="1"/>
          </p:cNvSpPr>
          <p:nvPr/>
        </p:nvSpPr>
        <p:spPr bwMode="auto">
          <a:xfrm>
            <a:off x="381000" y="4114800"/>
            <a:ext cx="1169746" cy="523220"/>
          </a:xfrm>
          <a:prstGeom prst="rect">
            <a:avLst/>
          </a:prstGeom>
          <a:noFill/>
          <a:ln w="12700">
            <a:noFill/>
            <a:miter lim="800000"/>
            <a:headEnd/>
            <a:tailEnd/>
          </a:ln>
          <a:effectLst/>
        </p:spPr>
        <p:txBody>
          <a:bodyPr wrap="none">
            <a:prstTxWarp prst="textNoShape">
              <a:avLst/>
            </a:prstTxWarp>
            <a:spAutoFit/>
          </a:bodyPr>
          <a:lstStyle/>
          <a:p>
            <a:r>
              <a:rPr lang="en-US" sz="2800" i="1" dirty="0" smtClean="0">
                <a:latin typeface="18 VAG Rounded Bold   07390"/>
              </a:rPr>
              <a:t>Outer</a:t>
            </a:r>
            <a:endParaRPr lang="en-US" sz="2800" i="1" dirty="0">
              <a:latin typeface="18 VAG Rounded Bold   07390"/>
            </a:endParaRPr>
          </a:p>
        </p:txBody>
      </p:sp>
      <p:grpSp>
        <p:nvGrpSpPr>
          <p:cNvPr id="10" name="Group 29"/>
          <p:cNvGrpSpPr>
            <a:grpSpLocks/>
          </p:cNvGrpSpPr>
          <p:nvPr/>
        </p:nvGrpSpPr>
        <p:grpSpPr bwMode="auto">
          <a:xfrm>
            <a:off x="238125" y="1804988"/>
            <a:ext cx="2135188" cy="3625850"/>
            <a:chOff x="150" y="823"/>
            <a:chExt cx="1345" cy="2284"/>
          </a:xfrm>
        </p:grpSpPr>
        <p:sp>
          <p:nvSpPr>
            <p:cNvPr id="2842654" name="Text Box 30"/>
            <p:cNvSpPr txBox="1">
              <a:spLocks noChangeArrowheads="1"/>
            </p:cNvSpPr>
            <p:nvPr/>
          </p:nvSpPr>
          <p:spPr bwMode="auto">
            <a:xfrm>
              <a:off x="150" y="1237"/>
              <a:ext cx="1345" cy="989"/>
            </a:xfrm>
            <a:prstGeom prst="rect">
              <a:avLst/>
            </a:prstGeom>
            <a:noFill/>
            <a:ln w="12700">
              <a:noFill/>
              <a:miter lim="800000"/>
              <a:headEnd/>
              <a:tailEnd/>
            </a:ln>
            <a:effectLst/>
          </p:spPr>
          <p:txBody>
            <a:bodyPr>
              <a:prstTxWarp prst="textNoShape">
                <a:avLst/>
              </a:prstTxWarp>
              <a:spAutoFit/>
            </a:bodyPr>
            <a:lstStyle/>
            <a:p>
              <a:pPr algn="ctr"/>
              <a:r>
                <a:rPr lang="en-US" sz="3200" dirty="0">
                  <a:solidFill>
                    <a:schemeClr val="tx1"/>
                  </a:solidFill>
                  <a:latin typeface="+mj-lt"/>
                </a:rPr>
                <a:t>Levels in memory hierarchy</a:t>
              </a:r>
            </a:p>
          </p:txBody>
        </p:sp>
        <p:sp>
          <p:nvSpPr>
            <p:cNvPr id="2842655" name="Line 31"/>
            <p:cNvSpPr>
              <a:spLocks noChangeShapeType="1"/>
            </p:cNvSpPr>
            <p:nvPr/>
          </p:nvSpPr>
          <p:spPr bwMode="auto">
            <a:xfrm>
              <a:off x="155" y="823"/>
              <a:ext cx="0" cy="2284"/>
            </a:xfrm>
            <a:prstGeom prst="line">
              <a:avLst/>
            </a:prstGeom>
            <a:noFill/>
            <a:ln w="38100">
              <a:solidFill>
                <a:schemeClr val="tx1"/>
              </a:solidFill>
              <a:round/>
              <a:headEnd/>
              <a:tailEnd type="triangle" w="med" len="med"/>
            </a:ln>
            <a:effectLst/>
          </p:spPr>
          <p:txBody>
            <a:bodyPr wrap="none" anchor="ctr">
              <a:prstTxWarp prst="textNoShape">
                <a:avLst/>
              </a:prstTxWarp>
            </a:bodyPr>
            <a:lstStyle/>
            <a:p>
              <a:endParaRPr lang="en-US">
                <a:latin typeface="18 VAG Rounded Bold   07390"/>
              </a:endParaRPr>
            </a:p>
          </p:txBody>
        </p:sp>
      </p:grpSp>
      <p:sp>
        <p:nvSpPr>
          <p:cNvPr id="2842656" name="Text Box 32"/>
          <p:cNvSpPr txBox="1">
            <a:spLocks noChangeArrowheads="1"/>
          </p:cNvSpPr>
          <p:nvPr/>
        </p:nvSpPr>
        <p:spPr bwMode="auto">
          <a:xfrm>
            <a:off x="1143000" y="5829300"/>
            <a:ext cx="7086600" cy="695575"/>
          </a:xfrm>
          <a:prstGeom prst="rect">
            <a:avLst/>
          </a:prstGeom>
          <a:noFill/>
          <a:ln w="12700">
            <a:noFill/>
            <a:miter lim="800000"/>
            <a:headEnd/>
            <a:tailEnd/>
          </a:ln>
          <a:effectLst/>
        </p:spPr>
        <p:txBody>
          <a:bodyPr>
            <a:prstTxWarp prst="textNoShape">
              <a:avLst/>
            </a:prstTxWarp>
            <a:spAutoFit/>
          </a:bodyPr>
          <a:lstStyle/>
          <a:p>
            <a:pPr algn="ctr">
              <a:lnSpc>
                <a:spcPct val="80000"/>
              </a:lnSpc>
            </a:pPr>
            <a:r>
              <a:rPr lang="en-US" sz="2400" i="1" dirty="0">
                <a:latin typeface="+mj-lt"/>
              </a:rPr>
              <a:t>As we move to</a:t>
            </a:r>
            <a:r>
              <a:rPr lang="en-US" sz="2400" i="1" dirty="0" smtClean="0">
                <a:latin typeface="+mj-lt"/>
              </a:rPr>
              <a:t> outer levels </a:t>
            </a:r>
            <a:r>
              <a:rPr lang="en-US" sz="2400" i="1" dirty="0">
                <a:latin typeface="+mj-lt"/>
              </a:rPr>
              <a:t>the latency goes </a:t>
            </a:r>
            <a:r>
              <a:rPr lang="en-US" sz="2400" i="1" dirty="0" smtClean="0">
                <a:latin typeface="+mj-lt"/>
              </a:rPr>
              <a:t>up</a:t>
            </a:r>
            <a:br>
              <a:rPr lang="en-US" sz="2400" i="1" dirty="0" smtClean="0">
                <a:latin typeface="+mj-lt"/>
              </a:rPr>
            </a:br>
            <a:r>
              <a:rPr lang="en-US" sz="2400" i="1" dirty="0" smtClean="0">
                <a:latin typeface="+mj-lt"/>
              </a:rPr>
              <a:t> </a:t>
            </a:r>
            <a:r>
              <a:rPr lang="en-US" sz="2400" i="1" dirty="0">
                <a:latin typeface="+mj-lt"/>
              </a:rPr>
              <a:t>and price per bit goes </a:t>
            </a:r>
            <a:r>
              <a:rPr lang="en-US" sz="2400" i="1" dirty="0" smtClean="0">
                <a:latin typeface="+mj-lt"/>
              </a:rPr>
              <a:t>down.</a:t>
            </a:r>
            <a:endParaRPr lang="en-US" sz="2400" i="1" dirty="0">
              <a:latin typeface="+mj-lt"/>
            </a:endParaRPr>
          </a:p>
        </p:txBody>
      </p:sp>
      <p:sp>
        <p:nvSpPr>
          <p:cNvPr id="34" name="Slide Number Placeholder 33"/>
          <p:cNvSpPr>
            <a:spLocks noGrp="1"/>
          </p:cNvSpPr>
          <p:nvPr>
            <p:ph type="sldNum" sz="quarter" idx="12"/>
          </p:nvPr>
        </p:nvSpPr>
        <p:spPr/>
        <p:txBody>
          <a:bodyPr/>
          <a:lstStyle/>
          <a:p>
            <a:fld id="{3CC63E4C-4642-794D-A2FD-70F6B81535F5}" type="slidenum">
              <a:rPr lang="en-US" smtClean="0"/>
              <a:pPr/>
              <a:t>28</a:t>
            </a:fld>
            <a:endParaRPr lang="en-US" dirty="0"/>
          </a:p>
        </p:txBody>
      </p:sp>
    </p:spTree>
    <p:extLst>
      <p:ext uri="{BB962C8B-B14F-4D97-AF65-F5344CB8AC3E}">
        <p14:creationId xmlns:p14="http://schemas.microsoft.com/office/powerpoint/2010/main" val="379878483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 presetClass="entr" presetSubtype="32"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ox(out)">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up)">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284265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499"/>
                                          </p:stCondLst>
                                        </p:cTn>
                                        <p:tgtEl>
                                          <p:spTgt spid="284265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wipe(up)">
                                      <p:cBhvr>
                                        <p:cTn id="33" dur="500"/>
                                        <p:tgtEl>
                                          <p:spTgt spid="4"/>
                                        </p:tgtEl>
                                      </p:cBhvr>
                                    </p:animEffect>
                                  </p:childTnLst>
                                </p:cTn>
                              </p:par>
                            </p:childTnLst>
                          </p:cTn>
                        </p:par>
                      </p:childTnLst>
                    </p:cTn>
                  </p:par>
                  <p:par>
                    <p:cTn id="34" fill="hold">
                      <p:stCondLst>
                        <p:cond delay="indefinite"/>
                      </p:stCondLst>
                      <p:childTnLst>
                        <p:par>
                          <p:cTn id="35" fill="hold">
                            <p:stCondLst>
                              <p:cond delay="0"/>
                            </p:stCondLst>
                            <p:childTnLst>
                              <p:par>
                                <p:cTn id="36" presetID="23" presetClass="entr" presetSubtype="16" fill="hold" grpId="0" nodeType="clickEffect">
                                  <p:stCondLst>
                                    <p:cond delay="0"/>
                                  </p:stCondLst>
                                  <p:childTnLst>
                                    <p:set>
                                      <p:cBhvr>
                                        <p:cTn id="37" dur="1" fill="hold">
                                          <p:stCondLst>
                                            <p:cond delay="0"/>
                                          </p:stCondLst>
                                        </p:cTn>
                                        <p:tgtEl>
                                          <p:spTgt spid="2842656"/>
                                        </p:tgtEl>
                                        <p:attrNameLst>
                                          <p:attrName>style.visibility</p:attrName>
                                        </p:attrNameLst>
                                      </p:cBhvr>
                                      <p:to>
                                        <p:strVal val="visible"/>
                                      </p:to>
                                    </p:set>
                                    <p:anim calcmode="lin" valueType="num">
                                      <p:cBhvr>
                                        <p:cTn id="38" dur="500" fill="hold"/>
                                        <p:tgtEl>
                                          <p:spTgt spid="2842656"/>
                                        </p:tgtEl>
                                        <p:attrNameLst>
                                          <p:attrName>ppt_w</p:attrName>
                                        </p:attrNameLst>
                                      </p:cBhvr>
                                      <p:tavLst>
                                        <p:tav tm="0">
                                          <p:val>
                                            <p:fltVal val="0"/>
                                          </p:val>
                                        </p:tav>
                                        <p:tav tm="100000">
                                          <p:val>
                                            <p:strVal val="#ppt_w"/>
                                          </p:val>
                                        </p:tav>
                                      </p:tavLst>
                                    </p:anim>
                                    <p:anim calcmode="lin" valueType="num">
                                      <p:cBhvr>
                                        <p:cTn id="39" dur="500" fill="hold"/>
                                        <p:tgtEl>
                                          <p:spTgt spid="284265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2651" grpId="0" autoUpdateAnimBg="0"/>
      <p:bldP spid="2842652" grpId="0" autoUpdateAnimBg="0"/>
      <p:bldP spid="2842656" grpId="0"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From Lecture 11: In the News</a:t>
            </a:r>
            <a:endParaRPr lang="en-US" dirty="0"/>
          </a:p>
        </p:txBody>
      </p:sp>
      <p:sp>
        <p:nvSpPr>
          <p:cNvPr id="3" name="Content Placeholder 2"/>
          <p:cNvSpPr>
            <a:spLocks noGrp="1"/>
          </p:cNvSpPr>
          <p:nvPr>
            <p:ph idx="1"/>
          </p:nvPr>
        </p:nvSpPr>
        <p:spPr>
          <a:xfrm>
            <a:off x="232833" y="1261533"/>
            <a:ext cx="8593667" cy="4525963"/>
          </a:xfrm>
        </p:spPr>
        <p:txBody>
          <a:bodyPr>
            <a:normAutofit fontScale="92500" lnSpcReduction="10000"/>
          </a:bodyPr>
          <a:lstStyle/>
          <a:p>
            <a:r>
              <a:rPr lang="en-US" dirty="0" smtClean="0"/>
              <a:t>At ISSCC 2015 in San Francisco </a:t>
            </a:r>
            <a:r>
              <a:rPr lang="en-US" dirty="0" smtClean="0"/>
              <a:t>this year, </a:t>
            </a:r>
            <a:r>
              <a:rPr lang="en-US" dirty="0" smtClean="0"/>
              <a:t>latest IBM mainframe chip details</a:t>
            </a:r>
          </a:p>
          <a:p>
            <a:r>
              <a:rPr lang="en-US" dirty="0" smtClean="0"/>
              <a:t>z13 designed in 22nm SOI technology with </a:t>
            </a:r>
            <a:r>
              <a:rPr lang="en-US" dirty="0" smtClean="0">
                <a:solidFill>
                  <a:schemeClr val="accent2"/>
                </a:solidFill>
              </a:rPr>
              <a:t>seventeen</a:t>
            </a:r>
            <a:r>
              <a:rPr lang="en-US" dirty="0" smtClean="0"/>
              <a:t> metal layers, 4 billion transistors/chip</a:t>
            </a:r>
          </a:p>
          <a:p>
            <a:r>
              <a:rPr lang="en-US" dirty="0" smtClean="0"/>
              <a:t>8 cores/chip, with 2MB L2 cache, 64MB L3 cache, and 480MB L4 off-chip cache.</a:t>
            </a:r>
          </a:p>
          <a:p>
            <a:r>
              <a:rPr lang="en-US" dirty="0" smtClean="0"/>
              <a:t>5GHz clock rate, 6 instructions per cycle, 2 threads/core</a:t>
            </a:r>
          </a:p>
          <a:p>
            <a:r>
              <a:rPr lang="en-US" dirty="0" smtClean="0"/>
              <a:t>Up to 24 processor chips in shared memory node</a:t>
            </a:r>
          </a:p>
          <a:p>
            <a:pPr marL="0" indent="0">
              <a:buNone/>
            </a:pPr>
            <a:endParaRPr lang="en-US" dirty="0"/>
          </a:p>
        </p:txBody>
      </p:sp>
      <p:sp>
        <p:nvSpPr>
          <p:cNvPr id="6" name="Slide Number Placeholder 5"/>
          <p:cNvSpPr>
            <a:spLocks noGrp="1"/>
          </p:cNvSpPr>
          <p:nvPr>
            <p:ph type="sldNum" sz="quarter" idx="12"/>
          </p:nvPr>
        </p:nvSpPr>
        <p:spPr/>
        <p:txBody>
          <a:bodyPr/>
          <a:lstStyle/>
          <a:p>
            <a:pPr>
              <a:defRPr/>
            </a:pPr>
            <a:fld id="{0D227FE4-C4DE-B64E-BF78-4F634596A1E9}" type="slidenum">
              <a:rPr lang="en-US" smtClean="0"/>
              <a:pPr>
                <a:defRPr/>
              </a:pPr>
              <a:t>29</a:t>
            </a:fld>
            <a:endParaRPr lang="en-US"/>
          </a:p>
        </p:txBody>
      </p:sp>
    </p:spTree>
    <p:extLst>
      <p:ext uri="{BB962C8B-B14F-4D97-AF65-F5344CB8AC3E}">
        <p14:creationId xmlns:p14="http://schemas.microsoft.com/office/powerpoint/2010/main" val="5797434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from Last Lecture</a:t>
            </a:r>
            <a:endParaRPr lang="en-US" dirty="0"/>
          </a:p>
        </p:txBody>
      </p:sp>
      <p:sp>
        <p:nvSpPr>
          <p:cNvPr id="3" name="Content Placeholder 2"/>
          <p:cNvSpPr>
            <a:spLocks noGrp="1"/>
          </p:cNvSpPr>
          <p:nvPr>
            <p:ph sz="half" idx="1"/>
          </p:nvPr>
        </p:nvSpPr>
        <p:spPr>
          <a:xfrm>
            <a:off x="457200" y="1600200"/>
            <a:ext cx="8226818" cy="4525963"/>
          </a:xfrm>
        </p:spPr>
        <p:txBody>
          <a:bodyPr>
            <a:normAutofit/>
          </a:bodyPr>
          <a:lstStyle/>
          <a:p>
            <a:r>
              <a:rPr lang="en-US" sz="4000" dirty="0" smtClean="0"/>
              <a:t>Cache Organization</a:t>
            </a:r>
          </a:p>
          <a:p>
            <a:r>
              <a:rPr lang="en-US" sz="4000" dirty="0" smtClean="0"/>
              <a:t>Cache Capacity </a:t>
            </a:r>
          </a:p>
          <a:p>
            <a:r>
              <a:rPr lang="en-US" sz="4000" dirty="0" smtClean="0"/>
              <a:t>Cache Addressing</a:t>
            </a:r>
          </a:p>
          <a:p>
            <a:r>
              <a:rPr lang="en-US" sz="4000" dirty="0" smtClean="0"/>
              <a:t>Cache write policies</a:t>
            </a:r>
          </a:p>
          <a:p>
            <a:r>
              <a:rPr lang="en-US" sz="4000" dirty="0" smtClean="0"/>
              <a:t>AMAT (average memory access time)</a:t>
            </a:r>
          </a:p>
        </p:txBody>
      </p:sp>
      <p:sp>
        <p:nvSpPr>
          <p:cNvPr id="5" name="Date Placeholder 4"/>
          <p:cNvSpPr>
            <a:spLocks noGrp="1"/>
          </p:cNvSpPr>
          <p:nvPr>
            <p:ph type="dt" sz="half" idx="10"/>
          </p:nvPr>
        </p:nvSpPr>
        <p:spPr/>
        <p:txBody>
          <a:bodyPr/>
          <a:lstStyle/>
          <a:p>
            <a:fld id="{75BD3C22-1255-7648-9FCD-1C9812662B45}" type="datetime1">
              <a:rPr lang="en-US" smtClean="0"/>
              <a:t>10/21/15</a:t>
            </a:fld>
            <a:endParaRPr lang="en-US" dirty="0"/>
          </a:p>
        </p:txBody>
      </p:sp>
      <p:sp>
        <p:nvSpPr>
          <p:cNvPr id="7" name="Slide Number Placeholder 6"/>
          <p:cNvSpPr>
            <a:spLocks noGrp="1"/>
          </p:cNvSpPr>
          <p:nvPr>
            <p:ph type="sldNum" sz="quarter" idx="12"/>
          </p:nvPr>
        </p:nvSpPr>
        <p:spPr/>
        <p:txBody>
          <a:bodyPr/>
          <a:lstStyle/>
          <a:p>
            <a:fld id="{3CC63E4C-4642-794D-A2FD-70F6B81535F5}" type="slidenum">
              <a:rPr lang="en-US" smtClean="0"/>
              <a:pPr/>
              <a:t>3</a:t>
            </a:fld>
            <a:endParaRPr lang="en-US" dirty="0"/>
          </a:p>
        </p:txBody>
      </p:sp>
    </p:spTree>
    <p:extLst>
      <p:ext uri="{BB962C8B-B14F-4D97-AF65-F5344CB8AC3E}">
        <p14:creationId xmlns:p14="http://schemas.microsoft.com/office/powerpoint/2010/main" val="219505091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448501" y="100660"/>
            <a:ext cx="8229600" cy="638747"/>
          </a:xfrm>
        </p:spPr>
        <p:txBody>
          <a:bodyPr>
            <a:normAutofit fontScale="90000"/>
          </a:bodyPr>
          <a:lstStyle/>
          <a:p>
            <a:r>
              <a:rPr lang="en-US" dirty="0" smtClean="0"/>
              <a:t>IBM z13 Memory Hierarchy</a:t>
            </a:r>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30</a:t>
            </a:fld>
            <a:endParaRPr lang="en-US" dirty="0"/>
          </a:p>
        </p:txBody>
      </p:sp>
      <p:pic>
        <p:nvPicPr>
          <p:cNvPr id="7" name="Picture 6"/>
          <p:cNvPicPr>
            <a:picLocks noChangeAspect="1"/>
          </p:cNvPicPr>
          <p:nvPr/>
        </p:nvPicPr>
        <p:blipFill rotWithShape="1">
          <a:blip r:embed="rId2"/>
          <a:srcRect t="-1652" b="1"/>
          <a:stretch/>
        </p:blipFill>
        <p:spPr>
          <a:xfrm>
            <a:off x="1" y="1000184"/>
            <a:ext cx="4405528" cy="5647808"/>
          </a:xfrm>
          <a:prstGeom prst="rect">
            <a:avLst/>
          </a:prstGeom>
        </p:spPr>
      </p:pic>
      <p:pic>
        <p:nvPicPr>
          <p:cNvPr id="9" name="Picture 8"/>
          <p:cNvPicPr>
            <a:picLocks noChangeAspect="1"/>
          </p:cNvPicPr>
          <p:nvPr/>
        </p:nvPicPr>
        <p:blipFill>
          <a:blip r:embed="rId3"/>
          <a:stretch>
            <a:fillRect/>
          </a:stretch>
        </p:blipFill>
        <p:spPr>
          <a:xfrm>
            <a:off x="4749213" y="3699804"/>
            <a:ext cx="3487985" cy="2940721"/>
          </a:xfrm>
          <a:prstGeom prst="rect">
            <a:avLst/>
          </a:prstGeom>
        </p:spPr>
      </p:pic>
      <p:pic>
        <p:nvPicPr>
          <p:cNvPr id="10" name="Picture 9"/>
          <p:cNvPicPr>
            <a:picLocks noChangeAspect="1"/>
          </p:cNvPicPr>
          <p:nvPr/>
        </p:nvPicPr>
        <p:blipFill>
          <a:blip r:embed="rId4"/>
          <a:stretch>
            <a:fillRect/>
          </a:stretch>
        </p:blipFill>
        <p:spPr>
          <a:xfrm>
            <a:off x="4749213" y="709834"/>
            <a:ext cx="3505381" cy="2955388"/>
          </a:xfrm>
          <a:prstGeom prst="rect">
            <a:avLst/>
          </a:prstGeom>
        </p:spPr>
      </p:pic>
    </p:spTree>
    <p:extLst>
      <p:ext uri="{BB962C8B-B14F-4D97-AF65-F5344CB8AC3E}">
        <p14:creationId xmlns:p14="http://schemas.microsoft.com/office/powerpoint/2010/main" val="275352207"/>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Local vs. Global Miss Rates</a:t>
            </a:r>
            <a:endParaRPr lang="en-US" dirty="0"/>
          </a:p>
        </p:txBody>
      </p:sp>
      <p:sp>
        <p:nvSpPr>
          <p:cNvPr id="3" name="Content Placeholder 2"/>
          <p:cNvSpPr>
            <a:spLocks noGrp="1"/>
          </p:cNvSpPr>
          <p:nvPr>
            <p:ph idx="1"/>
          </p:nvPr>
        </p:nvSpPr>
        <p:spPr>
          <a:xfrm>
            <a:off x="335849" y="1600200"/>
            <a:ext cx="8648098" cy="4813021"/>
          </a:xfrm>
        </p:spPr>
        <p:txBody>
          <a:bodyPr>
            <a:normAutofit/>
          </a:bodyPr>
          <a:lstStyle/>
          <a:p>
            <a:pPr>
              <a:buClr>
                <a:schemeClr val="tx1"/>
              </a:buClr>
            </a:pPr>
            <a:r>
              <a:rPr lang="en-US" i="1" dirty="0" smtClean="0">
                <a:solidFill>
                  <a:srgbClr val="0000FF"/>
                </a:solidFill>
              </a:rPr>
              <a:t>Local miss rate </a:t>
            </a:r>
            <a:r>
              <a:rPr lang="en-US" dirty="0" smtClean="0"/>
              <a:t>– the fraction of references to one level of a cache that miss</a:t>
            </a:r>
          </a:p>
          <a:p>
            <a:pPr marL="342900" lvl="1" indent="-342900">
              <a:buFont typeface="Arial"/>
              <a:buChar char="•"/>
            </a:pPr>
            <a:r>
              <a:rPr lang="en-US" dirty="0" smtClean="0"/>
              <a:t>Local Miss rate L2$ = </a:t>
            </a:r>
            <a:r>
              <a:rPr lang="en-US" dirty="0" smtClean="0"/>
              <a:t>L2$ </a:t>
            </a:r>
            <a:r>
              <a:rPr lang="en-US" dirty="0" smtClean="0"/>
              <a:t>Misses / L1$ </a:t>
            </a:r>
            <a:r>
              <a:rPr lang="en-US" dirty="0" smtClean="0"/>
              <a:t>Misses                                                          = L2$ Misses / total_L2_accesses</a:t>
            </a:r>
            <a:endParaRPr lang="en-US" dirty="0" smtClean="0"/>
          </a:p>
          <a:p>
            <a:pPr>
              <a:buClr>
                <a:schemeClr val="tx1"/>
              </a:buClr>
            </a:pPr>
            <a:r>
              <a:rPr lang="en-US" i="1" dirty="0" smtClean="0">
                <a:solidFill>
                  <a:srgbClr val="0000FF"/>
                </a:solidFill>
              </a:rPr>
              <a:t>Global miss rate </a:t>
            </a:r>
            <a:r>
              <a:rPr lang="en-US" dirty="0" smtClean="0"/>
              <a:t>– the fraction of references that miss in all levels of a multilevel cache</a:t>
            </a:r>
          </a:p>
          <a:p>
            <a:pPr marL="742950" lvl="2" indent="-342900"/>
            <a:r>
              <a:rPr lang="en-US" dirty="0" smtClean="0"/>
              <a:t>L2$ local miss rate &gt;&gt; than the global miss rate</a:t>
            </a:r>
          </a:p>
          <a:p>
            <a:pPr marL="342900" lvl="1" indent="-342900">
              <a:buFont typeface="Arial"/>
              <a:buChar char="•"/>
            </a:pPr>
            <a:endParaRPr lang="en-US" dirty="0" smtClean="0"/>
          </a:p>
          <a:p>
            <a:endParaRPr lang="en-US" dirty="0" smtClean="0"/>
          </a:p>
          <a:p>
            <a:endParaRPr lang="en-US" dirty="0" smtClean="0"/>
          </a:p>
          <a:p>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31</a:t>
            </a:fld>
            <a:endParaRPr lang="en-US"/>
          </a:p>
        </p:txBody>
      </p:sp>
    </p:spTree>
    <p:extLst>
      <p:ext uri="{BB962C8B-B14F-4D97-AF65-F5344CB8AC3E}">
        <p14:creationId xmlns:p14="http://schemas.microsoft.com/office/powerpoint/2010/main" val="80380018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B44A9FAF-6976-034A-B48B-469A9E042623}" type="datetime1">
              <a:rPr lang="en-US" smtClean="0"/>
              <a:pPr/>
              <a:t>10/21/15</a:t>
            </a:fld>
            <a:endParaRPr lang="en-US"/>
          </a:p>
        </p:txBody>
      </p:sp>
      <p:sp>
        <p:nvSpPr>
          <p:cNvPr id="97282" name="Footer Placeholder 3"/>
          <p:cNvSpPr>
            <a:spLocks noGrp="1"/>
          </p:cNvSpPr>
          <p:nvPr>
            <p:ph type="ftr" sz="quarter" idx="11"/>
          </p:nvPr>
        </p:nvSpPr>
        <p:spPr>
          <a:noFill/>
        </p:spPr>
        <p:txBody>
          <a:bodyPr/>
          <a:lstStyle/>
          <a:p>
            <a:r>
              <a:rPr lang="en-US" dirty="0" smtClean="0"/>
              <a:t>Fall 2013 -- Lecture #13</a:t>
            </a:r>
            <a:endParaRPr lang="en-AU"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32</a:t>
            </a:fld>
            <a:endParaRPr lang="en-US"/>
          </a:p>
        </p:txBody>
      </p:sp>
      <p:pic>
        <p:nvPicPr>
          <p:cNvPr id="2" name="Picture 1" descr="Screen Shot 2013-10-09 at 6.45.0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35" y="-22189"/>
            <a:ext cx="9103965" cy="6858000"/>
          </a:xfrm>
          <a:prstGeom prst="rect">
            <a:avLst/>
          </a:prstGeom>
        </p:spPr>
      </p:pic>
      <p:sp>
        <p:nvSpPr>
          <p:cNvPr id="4" name="TextBox 3"/>
          <p:cNvSpPr txBox="1"/>
          <p:nvPr/>
        </p:nvSpPr>
        <p:spPr>
          <a:xfrm>
            <a:off x="6396574" y="2209800"/>
            <a:ext cx="2739489" cy="923330"/>
          </a:xfrm>
          <a:prstGeom prst="rect">
            <a:avLst/>
          </a:prstGeom>
          <a:noFill/>
        </p:spPr>
        <p:txBody>
          <a:bodyPr wrap="none" rtlCol="0">
            <a:spAutoFit/>
          </a:bodyPr>
          <a:lstStyle/>
          <a:p>
            <a:r>
              <a:rPr lang="en-US" dirty="0" smtClean="0"/>
              <a:t>L1 Cache: 32KB I$, 32KB D$</a:t>
            </a:r>
          </a:p>
          <a:p>
            <a:r>
              <a:rPr lang="en-US" dirty="0" smtClean="0"/>
              <a:t>L2 Cache: 256 KB</a:t>
            </a:r>
          </a:p>
          <a:p>
            <a:r>
              <a:rPr lang="en-US" dirty="0" smtClean="0"/>
              <a:t>L3 Cache: 4 MB</a:t>
            </a:r>
            <a:endParaRPr lang="en-US" dirty="0"/>
          </a:p>
        </p:txBody>
      </p:sp>
    </p:spTree>
    <p:extLst>
      <p:ext uri="{BB962C8B-B14F-4D97-AF65-F5344CB8AC3E}">
        <p14:creationId xmlns:p14="http://schemas.microsoft.com/office/powerpoint/2010/main" val="55333006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5327"/>
          </a:xfrm>
        </p:spPr>
        <p:txBody>
          <a:bodyPr/>
          <a:lstStyle/>
          <a:p>
            <a:r>
              <a:rPr lang="en-US" dirty="0" smtClean="0"/>
              <a:t>Local vs. Global Miss Rates</a:t>
            </a:r>
            <a:endParaRPr lang="en-US" dirty="0"/>
          </a:p>
        </p:txBody>
      </p:sp>
      <p:sp>
        <p:nvSpPr>
          <p:cNvPr id="3" name="Content Placeholder 2"/>
          <p:cNvSpPr>
            <a:spLocks noGrp="1"/>
          </p:cNvSpPr>
          <p:nvPr>
            <p:ph idx="1"/>
          </p:nvPr>
        </p:nvSpPr>
        <p:spPr>
          <a:xfrm>
            <a:off x="274962" y="1208749"/>
            <a:ext cx="8648098" cy="5534061"/>
          </a:xfrm>
        </p:spPr>
        <p:txBody>
          <a:bodyPr>
            <a:normAutofit fontScale="92500" lnSpcReduction="20000"/>
          </a:bodyPr>
          <a:lstStyle/>
          <a:p>
            <a:pPr>
              <a:buClr>
                <a:schemeClr val="tx1"/>
              </a:buClr>
            </a:pPr>
            <a:r>
              <a:rPr lang="en-US" i="1" dirty="0" smtClean="0">
                <a:solidFill>
                  <a:srgbClr val="0000FF"/>
                </a:solidFill>
              </a:rPr>
              <a:t>Local miss rate </a:t>
            </a:r>
            <a:r>
              <a:rPr lang="en-US" dirty="0" smtClean="0"/>
              <a:t>– the fraction of references to one level of a cache that miss</a:t>
            </a:r>
          </a:p>
          <a:p>
            <a:pPr marL="342900" lvl="1" indent="-342900">
              <a:buClr>
                <a:schemeClr val="tx1"/>
              </a:buClr>
              <a:buFont typeface="Arial"/>
              <a:buChar char="•"/>
            </a:pPr>
            <a:r>
              <a:rPr lang="en-US" dirty="0" smtClean="0"/>
              <a:t>Local Miss rate L2$ = $L2 Misses / L1$ Misses</a:t>
            </a:r>
          </a:p>
          <a:p>
            <a:pPr>
              <a:buClr>
                <a:schemeClr val="tx1"/>
              </a:buClr>
            </a:pPr>
            <a:r>
              <a:rPr lang="en-US" i="1" dirty="0" smtClean="0">
                <a:solidFill>
                  <a:srgbClr val="0000FF"/>
                </a:solidFill>
              </a:rPr>
              <a:t>Global miss rate </a:t>
            </a:r>
            <a:r>
              <a:rPr lang="en-US" dirty="0" smtClean="0"/>
              <a:t>– the fraction of references that miss in all levels of a multilevel cache</a:t>
            </a:r>
          </a:p>
          <a:p>
            <a:pPr marL="742950" lvl="2" indent="-342900"/>
            <a:r>
              <a:rPr lang="en-US" dirty="0" smtClean="0"/>
              <a:t>L2$ local miss rate &gt;&gt; than the global miss rate</a:t>
            </a:r>
          </a:p>
          <a:p>
            <a:pPr marL="342900" lvl="1" indent="-342900">
              <a:buFont typeface="Arial"/>
              <a:buChar char="•"/>
            </a:pPr>
            <a:r>
              <a:rPr lang="en-US" dirty="0" smtClean="0">
                <a:solidFill>
                  <a:srgbClr val="000000"/>
                </a:solidFill>
              </a:rPr>
              <a:t>Global Miss rate = L2$ Misses / Total Accesses</a:t>
            </a:r>
          </a:p>
          <a:p>
            <a:pPr marL="342900" lvl="1" indent="-342900">
              <a:buNone/>
            </a:pPr>
            <a:r>
              <a:rPr lang="en-US" dirty="0" smtClean="0">
                <a:solidFill>
                  <a:srgbClr val="000000"/>
                </a:solidFill>
              </a:rPr>
              <a:t>	= </a:t>
            </a:r>
            <a:r>
              <a:rPr lang="en-US" dirty="0" smtClean="0">
                <a:solidFill>
                  <a:srgbClr val="000000"/>
                </a:solidFill>
              </a:rPr>
              <a:t>(L2</a:t>
            </a:r>
            <a:r>
              <a:rPr lang="en-US" dirty="0" smtClean="0">
                <a:solidFill>
                  <a:srgbClr val="000000"/>
                </a:solidFill>
              </a:rPr>
              <a:t>$ Misses / L1$ </a:t>
            </a:r>
            <a:r>
              <a:rPr lang="en-US" dirty="0" smtClean="0">
                <a:solidFill>
                  <a:srgbClr val="000000"/>
                </a:solidFill>
              </a:rPr>
              <a:t>Misses) × (L1</a:t>
            </a:r>
            <a:r>
              <a:rPr lang="en-US" dirty="0" smtClean="0">
                <a:solidFill>
                  <a:srgbClr val="000000"/>
                </a:solidFill>
              </a:rPr>
              <a:t>$ Misses / Total </a:t>
            </a:r>
            <a:r>
              <a:rPr lang="en-US" dirty="0" smtClean="0">
                <a:solidFill>
                  <a:srgbClr val="000000"/>
                </a:solidFill>
              </a:rPr>
              <a:t>Accesses)</a:t>
            </a:r>
            <a:endParaRPr lang="en-US" dirty="0" smtClean="0">
              <a:solidFill>
                <a:srgbClr val="000000"/>
              </a:solidFill>
            </a:endParaRPr>
          </a:p>
          <a:p>
            <a:pPr marL="342900" lvl="1" indent="-342900">
              <a:buNone/>
            </a:pPr>
            <a:r>
              <a:rPr lang="en-US" dirty="0" smtClean="0">
                <a:solidFill>
                  <a:srgbClr val="000000"/>
                </a:solidFill>
              </a:rPr>
              <a:t>	= Local Miss rate L2$ </a:t>
            </a:r>
            <a:r>
              <a:rPr lang="en-US" dirty="0" smtClean="0">
                <a:solidFill>
                  <a:srgbClr val="000000"/>
                </a:solidFill>
              </a:rPr>
              <a:t>× </a:t>
            </a:r>
            <a:r>
              <a:rPr lang="en-US" dirty="0" smtClean="0">
                <a:solidFill>
                  <a:srgbClr val="000000"/>
                </a:solidFill>
              </a:rPr>
              <a:t>Local Miss rate L1</a:t>
            </a:r>
            <a:r>
              <a:rPr lang="en-US" dirty="0" smtClean="0">
                <a:solidFill>
                  <a:srgbClr val="000000"/>
                </a:solidFill>
              </a:rPr>
              <a:t>$</a:t>
            </a:r>
          </a:p>
          <a:p>
            <a:pPr marL="342900" lvl="1" indent="-342900">
              <a:buNone/>
            </a:pPr>
            <a:endParaRPr lang="en-US" dirty="0" smtClean="0">
              <a:solidFill>
                <a:srgbClr val="000000"/>
              </a:solidFill>
            </a:endParaRPr>
          </a:p>
          <a:p>
            <a:pPr marL="342900" lvl="1" indent="-342900">
              <a:buFont typeface="Arial"/>
              <a:buChar char="•"/>
            </a:pPr>
            <a:r>
              <a:rPr lang="en-US" dirty="0" smtClean="0">
                <a:solidFill>
                  <a:srgbClr val="000000"/>
                </a:solidFill>
              </a:rPr>
              <a:t>AMAT =  Time for a hit  +  Miss rate </a:t>
            </a:r>
            <a:r>
              <a:rPr lang="en-US" dirty="0" smtClean="0">
                <a:solidFill>
                  <a:srgbClr val="000000"/>
                </a:solidFill>
              </a:rPr>
              <a:t>× </a:t>
            </a:r>
            <a:r>
              <a:rPr lang="en-US" dirty="0" smtClean="0">
                <a:solidFill>
                  <a:srgbClr val="000000"/>
                </a:solidFill>
              </a:rPr>
              <a:t>Miss penalty</a:t>
            </a:r>
          </a:p>
          <a:p>
            <a:pPr marL="342900" lvl="1" indent="-342900">
              <a:buFont typeface="Arial"/>
              <a:buChar char="•"/>
            </a:pPr>
            <a:r>
              <a:rPr lang="en-US" dirty="0" smtClean="0">
                <a:solidFill>
                  <a:srgbClr val="000000"/>
                </a:solidFill>
              </a:rPr>
              <a:t>AMAT =  Time for a L1$ hit  + (local) Miss rate L1$ </a:t>
            </a:r>
            <a:r>
              <a:rPr lang="en-US" dirty="0" smtClean="0">
                <a:solidFill>
                  <a:srgbClr val="000000"/>
                </a:solidFill>
              </a:rPr>
              <a:t>× </a:t>
            </a:r>
            <a:r>
              <a:rPr lang="en-US" dirty="0" smtClean="0">
                <a:solidFill>
                  <a:srgbClr val="000000"/>
                </a:solidFill>
              </a:rPr>
              <a:t/>
            </a:r>
            <a:br>
              <a:rPr lang="en-US" dirty="0" smtClean="0">
                <a:solidFill>
                  <a:srgbClr val="000000"/>
                </a:solidFill>
              </a:rPr>
            </a:br>
            <a:r>
              <a:rPr lang="en-US" dirty="0" smtClean="0">
                <a:solidFill>
                  <a:srgbClr val="000000"/>
                </a:solidFill>
              </a:rPr>
              <a:t>(Time for a L2$ hit + (local) Miss rate L2$ </a:t>
            </a:r>
            <a:r>
              <a:rPr lang="en-US" dirty="0" smtClean="0">
                <a:solidFill>
                  <a:srgbClr val="000000"/>
                </a:solidFill>
              </a:rPr>
              <a:t>× </a:t>
            </a:r>
            <a:r>
              <a:rPr lang="en-US" dirty="0" smtClean="0">
                <a:solidFill>
                  <a:srgbClr val="000000"/>
                </a:solidFill>
              </a:rPr>
              <a:t>L2$ Miss penalty)</a:t>
            </a:r>
          </a:p>
          <a:p>
            <a:pPr marL="0" lvl="1" indent="0">
              <a:buNone/>
            </a:pPr>
            <a:endParaRPr lang="en-US" dirty="0" smtClean="0"/>
          </a:p>
        </p:txBody>
      </p:sp>
      <p:sp>
        <p:nvSpPr>
          <p:cNvPr id="6" name="Slide Number Placeholder 5"/>
          <p:cNvSpPr>
            <a:spLocks noGrp="1"/>
          </p:cNvSpPr>
          <p:nvPr>
            <p:ph type="sldNum" sz="quarter" idx="12"/>
          </p:nvPr>
        </p:nvSpPr>
        <p:spPr/>
        <p:txBody>
          <a:bodyPr/>
          <a:lstStyle/>
          <a:p>
            <a:fld id="{3CC63E4C-4642-794D-A2FD-70F6B81535F5}" type="slidenum">
              <a:rPr lang="en-US" smtClean="0"/>
              <a:pPr/>
              <a:t>33</a:t>
            </a:fld>
            <a:endParaRPr lang="en-US" dirty="0"/>
          </a:p>
        </p:txBody>
      </p:sp>
    </p:spTree>
    <p:extLst>
      <p:ext uri="{BB962C8B-B14F-4D97-AF65-F5344CB8AC3E}">
        <p14:creationId xmlns:p14="http://schemas.microsoft.com/office/powerpoint/2010/main" val="46474983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3-10-09 at 6.45.0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83" y="1423700"/>
            <a:ext cx="9159219" cy="6899623"/>
          </a:xfrm>
          <a:prstGeom prst="rect">
            <a:avLst/>
          </a:prstGeom>
        </p:spPr>
      </p:pic>
      <p:sp>
        <p:nvSpPr>
          <p:cNvPr id="3" name="Title 2"/>
          <p:cNvSpPr>
            <a:spLocks noGrp="1"/>
          </p:cNvSpPr>
          <p:nvPr>
            <p:ph type="title"/>
          </p:nvPr>
        </p:nvSpPr>
        <p:spPr>
          <a:xfrm>
            <a:off x="457200" y="135456"/>
            <a:ext cx="8229600" cy="769231"/>
          </a:xfrm>
        </p:spPr>
        <p:txBody>
          <a:bodyPr>
            <a:normAutofit/>
          </a:bodyPr>
          <a:lstStyle/>
          <a:p>
            <a:r>
              <a:rPr lang="en-US" dirty="0" smtClean="0"/>
              <a:t>Clickers/Peer Instruction</a:t>
            </a:r>
            <a:endParaRPr lang="en-US" dirty="0"/>
          </a:p>
        </p:txBody>
      </p:sp>
      <p:sp>
        <p:nvSpPr>
          <p:cNvPr id="7" name="Content Placeholder 6"/>
          <p:cNvSpPr>
            <a:spLocks noGrp="1"/>
          </p:cNvSpPr>
          <p:nvPr>
            <p:ph idx="1"/>
          </p:nvPr>
        </p:nvSpPr>
        <p:spPr>
          <a:xfrm>
            <a:off x="361520" y="965180"/>
            <a:ext cx="8229600" cy="4525963"/>
          </a:xfrm>
        </p:spPr>
        <p:txBody>
          <a:bodyPr/>
          <a:lstStyle/>
          <a:p>
            <a:r>
              <a:rPr lang="en-US" dirty="0" smtClean="0"/>
              <a:t>Overall, what are L2 and L3 local miss rates?</a:t>
            </a:r>
          </a:p>
        </p:txBody>
      </p:sp>
      <p:sp>
        <p:nvSpPr>
          <p:cNvPr id="6" name="Slide Number Placeholder 5"/>
          <p:cNvSpPr>
            <a:spLocks noGrp="1"/>
          </p:cNvSpPr>
          <p:nvPr>
            <p:ph type="sldNum" sz="quarter" idx="12"/>
          </p:nvPr>
        </p:nvSpPr>
        <p:spPr/>
        <p:txBody>
          <a:bodyPr/>
          <a:lstStyle/>
          <a:p>
            <a:fld id="{3CC63E4C-4642-794D-A2FD-70F6B81535F5}" type="slidenum">
              <a:rPr lang="en-US" smtClean="0"/>
              <a:pPr/>
              <a:t>34</a:t>
            </a:fld>
            <a:endParaRPr lang="en-US" dirty="0"/>
          </a:p>
        </p:txBody>
      </p:sp>
      <p:sp>
        <p:nvSpPr>
          <p:cNvPr id="4" name="TextBox 3"/>
          <p:cNvSpPr txBox="1"/>
          <p:nvPr/>
        </p:nvSpPr>
        <p:spPr>
          <a:xfrm>
            <a:off x="1087362" y="1585329"/>
            <a:ext cx="4274739" cy="2862322"/>
          </a:xfrm>
          <a:prstGeom prst="rect">
            <a:avLst/>
          </a:prstGeom>
          <a:solidFill>
            <a:srgbClr val="FFFFFF"/>
          </a:solidFill>
        </p:spPr>
        <p:txBody>
          <a:bodyPr wrap="square" rtlCol="0">
            <a:spAutoFit/>
          </a:bodyPr>
          <a:lstStyle/>
          <a:p>
            <a:r>
              <a:rPr lang="en-US" sz="3600" b="1" dirty="0">
                <a:solidFill>
                  <a:srgbClr val="FF0000"/>
                </a:solidFill>
              </a:rPr>
              <a:t>A: L2 &gt; 50%, L3 &gt; 50%</a:t>
            </a:r>
          </a:p>
          <a:p>
            <a:r>
              <a:rPr lang="en-US" sz="3600" b="1" dirty="0">
                <a:solidFill>
                  <a:srgbClr val="FF0000"/>
                </a:solidFill>
              </a:rPr>
              <a:t>B: L2 ~ 50%, L3 &lt; 50%</a:t>
            </a:r>
          </a:p>
          <a:p>
            <a:r>
              <a:rPr lang="en-US" sz="3600" b="1" dirty="0">
                <a:solidFill>
                  <a:srgbClr val="FF0000"/>
                </a:solidFill>
              </a:rPr>
              <a:t>C: L2 ~ 50%, L3 ~ 50%</a:t>
            </a:r>
          </a:p>
          <a:p>
            <a:r>
              <a:rPr lang="en-US" sz="3600" b="1" dirty="0" smtClean="0">
                <a:solidFill>
                  <a:srgbClr val="FF0000"/>
                </a:solidFill>
              </a:rPr>
              <a:t>D: L2 </a:t>
            </a:r>
            <a:r>
              <a:rPr lang="en-US" sz="3600" b="1" dirty="0">
                <a:solidFill>
                  <a:srgbClr val="FF0000"/>
                </a:solidFill>
              </a:rPr>
              <a:t>&lt; 50%, L3 &lt; 50%</a:t>
            </a:r>
          </a:p>
          <a:p>
            <a:r>
              <a:rPr lang="en-US" sz="3600" b="1" dirty="0" smtClean="0">
                <a:solidFill>
                  <a:srgbClr val="FF0000"/>
                </a:solidFill>
              </a:rPr>
              <a:t>E: L2 </a:t>
            </a:r>
            <a:r>
              <a:rPr lang="en-US" sz="3600" b="1" dirty="0">
                <a:solidFill>
                  <a:srgbClr val="FF0000"/>
                </a:solidFill>
              </a:rPr>
              <a:t>&gt; 50%, L3 ~50</a:t>
            </a:r>
            <a:r>
              <a:rPr lang="en-US" sz="3600" b="1" dirty="0" smtClean="0">
                <a:solidFill>
                  <a:srgbClr val="FF0000"/>
                </a:solidFill>
              </a:rPr>
              <a:t>%</a:t>
            </a:r>
            <a:endParaRPr lang="en-US" sz="3600" b="1" dirty="0">
              <a:solidFill>
                <a:srgbClr val="FF0000"/>
              </a:solidFill>
            </a:endParaRPr>
          </a:p>
        </p:txBody>
      </p:sp>
    </p:spTree>
    <p:extLst>
      <p:ext uri="{BB962C8B-B14F-4D97-AF65-F5344CB8AC3E}">
        <p14:creationId xmlns:p14="http://schemas.microsoft.com/office/powerpoint/2010/main" val="136787676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3CC63E4C-4642-794D-A2FD-70F6B81535F5}" type="slidenum">
              <a:rPr lang="en-US" smtClean="0"/>
              <a:pPr/>
              <a:t>35</a:t>
            </a:fld>
            <a:endParaRPr lang="en-US"/>
          </a:p>
        </p:txBody>
      </p:sp>
      <p:pic>
        <p:nvPicPr>
          <p:cNvPr id="95236" name="Picture 4" descr="f05-39-P374493"/>
          <p:cNvPicPr>
            <a:picLocks noChangeAspect="1" noChangeArrowheads="1"/>
          </p:cNvPicPr>
          <p:nvPr/>
        </p:nvPicPr>
        <p:blipFill>
          <a:blip r:embed="rId3"/>
          <a:srcRect/>
          <a:stretch>
            <a:fillRect/>
          </a:stretch>
        </p:blipFill>
        <p:spPr bwMode="auto">
          <a:xfrm>
            <a:off x="776817" y="333375"/>
            <a:ext cx="7614195" cy="5999692"/>
          </a:xfrm>
          <a:prstGeom prst="rect">
            <a:avLst/>
          </a:prstGeom>
          <a:noFill/>
          <a:ln w="9525">
            <a:noFill/>
            <a:miter lim="800000"/>
            <a:headEnd/>
            <a:tailEnd/>
          </a:ln>
        </p:spPr>
      </p:pic>
      <p:sp>
        <p:nvSpPr>
          <p:cNvPr id="9" name="Rectangle 8"/>
          <p:cNvSpPr/>
          <p:nvPr/>
        </p:nvSpPr>
        <p:spPr>
          <a:xfrm>
            <a:off x="829068" y="1446575"/>
            <a:ext cx="7532169" cy="49395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822710" y="3221962"/>
            <a:ext cx="7532169" cy="49395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816352" y="4997349"/>
            <a:ext cx="7532169" cy="49395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762000" y="728133"/>
            <a:ext cx="7620000" cy="1998134"/>
          </a:xfrm>
          <a:prstGeom prst="rect">
            <a:avLst/>
          </a:prstGeom>
          <a:noFill/>
          <a:ln w="7620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372438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 -0.02477 L 0 0.26667 " pathEditMode="relative" rAng="0" ptsTypes="AA">
                                      <p:cBhvr>
                                        <p:cTn id="6" dur="2000" fill="hold"/>
                                        <p:tgtEl>
                                          <p:spTgt spid="8"/>
                                        </p:tgtEl>
                                        <p:attrNameLst>
                                          <p:attrName>ppt_x</p:attrName>
                                          <p:attrName>ppt_y</p:attrName>
                                        </p:attrNameLst>
                                      </p:cBhvr>
                                      <p:rCtr x="0" y="146"/>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1" nodeType="clickEffect">
                                  <p:stCondLst>
                                    <p:cond delay="0"/>
                                  </p:stCondLst>
                                  <p:childTnLst>
                                    <p:animMotion origin="layout" path="M 0 0.26666 L 0 0.52592 " pathEditMode="relative" ptsTypes="AA">
                                      <p:cBhvr>
                                        <p:cTn id="10" dur="2000" fill="hold"/>
                                        <p:tgtEl>
                                          <p:spTgt spid="8"/>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81000" y="0"/>
            <a:ext cx="8229600" cy="1143000"/>
          </a:xfrm>
        </p:spPr>
        <p:txBody>
          <a:bodyPr>
            <a:normAutofit fontScale="90000"/>
          </a:bodyPr>
          <a:lstStyle/>
          <a:p>
            <a:r>
              <a:rPr lang="en-US" dirty="0" smtClean="0"/>
              <a:t>CPI/Miss Rates/DRAM Access</a:t>
            </a:r>
            <a:br>
              <a:rPr lang="en-US" dirty="0" smtClean="0"/>
            </a:br>
            <a:r>
              <a:rPr lang="en-US" dirty="0" smtClean="0"/>
              <a:t>SpecInt2006</a:t>
            </a:r>
            <a:endParaRPr lang="en-US" dirty="0"/>
          </a:p>
        </p:txBody>
      </p:sp>
      <p:sp>
        <p:nvSpPr>
          <p:cNvPr id="5" name="Date Placeholder 4"/>
          <p:cNvSpPr>
            <a:spLocks noGrp="1"/>
          </p:cNvSpPr>
          <p:nvPr>
            <p:ph type="dt" sz="half" idx="10"/>
          </p:nvPr>
        </p:nvSpPr>
        <p:spPr/>
        <p:txBody>
          <a:bodyPr/>
          <a:lstStyle/>
          <a:p>
            <a:fld id="{1D0ACF0D-CB47-5946-A897-A92E77ED73E4}" type="datetime1">
              <a:rPr lang="en-US" smtClean="0"/>
              <a:pPr/>
              <a:t>10/21/15</a:t>
            </a:fld>
            <a:endParaRPr lang="en-US"/>
          </a:p>
        </p:txBody>
      </p:sp>
      <p:sp>
        <p:nvSpPr>
          <p:cNvPr id="97282" name="Footer Placeholder 3"/>
          <p:cNvSpPr>
            <a:spLocks noGrp="1"/>
          </p:cNvSpPr>
          <p:nvPr>
            <p:ph type="ftr" sz="quarter" idx="11"/>
          </p:nvPr>
        </p:nvSpPr>
        <p:spPr>
          <a:noFill/>
        </p:spPr>
        <p:txBody>
          <a:bodyPr/>
          <a:lstStyle/>
          <a:p>
            <a:r>
              <a:rPr lang="en-US" dirty="0" smtClean="0"/>
              <a:t>Fall 2013 -- Lecture #12</a:t>
            </a:r>
            <a:endParaRPr lang="en-AU"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36</a:t>
            </a:fld>
            <a:endParaRPr lang="en-US"/>
          </a:p>
        </p:txBody>
      </p:sp>
      <p:pic>
        <p:nvPicPr>
          <p:cNvPr id="97284" name="Picture 4" descr="f05-40-P374493"/>
          <p:cNvPicPr>
            <a:picLocks noChangeAspect="1" noChangeArrowheads="1"/>
          </p:cNvPicPr>
          <p:nvPr/>
        </p:nvPicPr>
        <p:blipFill>
          <a:blip r:embed="rId3"/>
          <a:srcRect/>
          <a:stretch>
            <a:fillRect/>
          </a:stretch>
        </p:blipFill>
        <p:spPr bwMode="auto">
          <a:xfrm>
            <a:off x="71760" y="1465125"/>
            <a:ext cx="9011352" cy="5392875"/>
          </a:xfrm>
          <a:prstGeom prst="rect">
            <a:avLst/>
          </a:prstGeom>
          <a:noFill/>
          <a:ln w="9525">
            <a:noFill/>
            <a:miter lim="800000"/>
            <a:headEnd/>
            <a:tailEnd/>
          </a:ln>
        </p:spPr>
      </p:pic>
      <p:sp>
        <p:nvSpPr>
          <p:cNvPr id="8" name="TextBox 7"/>
          <p:cNvSpPr txBox="1"/>
          <p:nvPr/>
        </p:nvSpPr>
        <p:spPr>
          <a:xfrm>
            <a:off x="6814147" y="1149609"/>
            <a:ext cx="2183373" cy="369332"/>
          </a:xfrm>
          <a:prstGeom prst="rect">
            <a:avLst/>
          </a:prstGeom>
          <a:noFill/>
        </p:spPr>
        <p:txBody>
          <a:bodyPr wrap="none" rtlCol="0">
            <a:spAutoFit/>
          </a:bodyPr>
          <a:lstStyle/>
          <a:p>
            <a:r>
              <a:rPr lang="en-US" dirty="0" smtClean="0"/>
              <a:t>Instructions and Data</a:t>
            </a:r>
            <a:endParaRPr lang="en-US" dirty="0"/>
          </a:p>
        </p:txBody>
      </p:sp>
      <p:sp>
        <p:nvSpPr>
          <p:cNvPr id="9" name="TextBox 8"/>
          <p:cNvSpPr txBox="1"/>
          <p:nvPr/>
        </p:nvSpPr>
        <p:spPr>
          <a:xfrm>
            <a:off x="3285298" y="1149609"/>
            <a:ext cx="1107996" cy="369332"/>
          </a:xfrm>
          <a:prstGeom prst="rect">
            <a:avLst/>
          </a:prstGeom>
          <a:noFill/>
        </p:spPr>
        <p:txBody>
          <a:bodyPr wrap="none" rtlCol="0">
            <a:spAutoFit/>
          </a:bodyPr>
          <a:lstStyle/>
          <a:p>
            <a:r>
              <a:rPr lang="en-US" dirty="0" smtClean="0"/>
              <a:t>Data Only</a:t>
            </a:r>
            <a:endParaRPr lang="en-US" dirty="0"/>
          </a:p>
        </p:txBody>
      </p:sp>
      <p:sp>
        <p:nvSpPr>
          <p:cNvPr id="10" name="TextBox 9"/>
          <p:cNvSpPr txBox="1"/>
          <p:nvPr/>
        </p:nvSpPr>
        <p:spPr>
          <a:xfrm>
            <a:off x="5246654" y="1140909"/>
            <a:ext cx="1107996" cy="369332"/>
          </a:xfrm>
          <a:prstGeom prst="rect">
            <a:avLst/>
          </a:prstGeom>
          <a:noFill/>
        </p:spPr>
        <p:txBody>
          <a:bodyPr wrap="none" rtlCol="0">
            <a:spAutoFit/>
          </a:bodyPr>
          <a:lstStyle/>
          <a:p>
            <a:r>
              <a:rPr lang="en-US" dirty="0" smtClean="0"/>
              <a:t>Data Only</a:t>
            </a:r>
            <a:endParaRPr lang="en-US" dirty="0"/>
          </a:p>
        </p:txBody>
      </p:sp>
    </p:spTree>
    <p:extLst>
      <p:ext uri="{BB962C8B-B14F-4D97-AF65-F5344CB8AC3E}">
        <p14:creationId xmlns:p14="http://schemas.microsoft.com/office/powerpoint/2010/main" val="60131694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wrap="none">
            <a:normAutofit/>
          </a:bodyPr>
          <a:lstStyle/>
          <a:p>
            <a:pPr eaLnBrk="1" hangingPunct="1"/>
            <a:r>
              <a:rPr lang="en-US" sz="4000" dirty="0" smtClean="0"/>
              <a:t>In Conclusion, Cache Design Space</a:t>
            </a:r>
          </a:p>
        </p:txBody>
      </p:sp>
      <p:sp>
        <p:nvSpPr>
          <p:cNvPr id="56326" name="Rectangle 3"/>
          <p:cNvSpPr>
            <a:spLocks noGrp="1" noChangeArrowheads="1"/>
          </p:cNvSpPr>
          <p:nvPr>
            <p:ph type="body" idx="4294967295"/>
          </p:nvPr>
        </p:nvSpPr>
        <p:spPr>
          <a:xfrm>
            <a:off x="338138" y="1516063"/>
            <a:ext cx="5410200" cy="5254625"/>
          </a:xfrm>
        </p:spPr>
        <p:txBody>
          <a:bodyPr/>
          <a:lstStyle/>
          <a:p>
            <a:pPr eaLnBrk="1" hangingPunct="1">
              <a:lnSpc>
                <a:spcPct val="80000"/>
              </a:lnSpc>
            </a:pPr>
            <a:r>
              <a:rPr lang="en-US" sz="2700" dirty="0"/>
              <a:t>Several interacting dimensions</a:t>
            </a:r>
          </a:p>
          <a:p>
            <a:pPr lvl="1" eaLnBrk="1" hangingPunct="1">
              <a:lnSpc>
                <a:spcPct val="80000"/>
              </a:lnSpc>
            </a:pPr>
            <a:r>
              <a:rPr lang="en-US" sz="2400" dirty="0"/>
              <a:t>Cache size</a:t>
            </a:r>
          </a:p>
          <a:p>
            <a:pPr lvl="1" eaLnBrk="1" hangingPunct="1">
              <a:lnSpc>
                <a:spcPct val="80000"/>
              </a:lnSpc>
            </a:pPr>
            <a:r>
              <a:rPr lang="en-US" sz="2400" dirty="0"/>
              <a:t>Block size</a:t>
            </a:r>
          </a:p>
          <a:p>
            <a:pPr lvl="1" eaLnBrk="1" hangingPunct="1">
              <a:lnSpc>
                <a:spcPct val="80000"/>
              </a:lnSpc>
            </a:pPr>
            <a:r>
              <a:rPr lang="en-US" sz="2400" dirty="0"/>
              <a:t>Associativity</a:t>
            </a:r>
          </a:p>
          <a:p>
            <a:pPr lvl="1" eaLnBrk="1" hangingPunct="1">
              <a:lnSpc>
                <a:spcPct val="80000"/>
              </a:lnSpc>
            </a:pPr>
            <a:r>
              <a:rPr lang="en-US" sz="2400" dirty="0"/>
              <a:t>Replacement policy</a:t>
            </a:r>
          </a:p>
          <a:p>
            <a:pPr lvl="1" eaLnBrk="1" hangingPunct="1">
              <a:lnSpc>
                <a:spcPct val="80000"/>
              </a:lnSpc>
            </a:pPr>
            <a:r>
              <a:rPr lang="en-US" sz="2400" dirty="0"/>
              <a:t>Write-through vs. write-</a:t>
            </a:r>
            <a:r>
              <a:rPr lang="en-US" sz="2400" dirty="0" smtClean="0"/>
              <a:t>back</a:t>
            </a:r>
          </a:p>
          <a:p>
            <a:pPr lvl="1" eaLnBrk="1" hangingPunct="1">
              <a:lnSpc>
                <a:spcPct val="80000"/>
              </a:lnSpc>
            </a:pPr>
            <a:r>
              <a:rPr lang="en-US" sz="2400" dirty="0" smtClean="0"/>
              <a:t>Write-allocation</a:t>
            </a:r>
            <a:endParaRPr lang="en-US" sz="2400" dirty="0"/>
          </a:p>
          <a:p>
            <a:pPr eaLnBrk="1" hangingPunct="1">
              <a:lnSpc>
                <a:spcPct val="80000"/>
              </a:lnSpc>
            </a:pPr>
            <a:r>
              <a:rPr lang="en-US" sz="2700" dirty="0" smtClean="0"/>
              <a:t>Optimal </a:t>
            </a:r>
            <a:r>
              <a:rPr lang="en-US" sz="2700" dirty="0"/>
              <a:t>choice is a compromise</a:t>
            </a:r>
          </a:p>
          <a:p>
            <a:pPr lvl="1" eaLnBrk="1" hangingPunct="1">
              <a:lnSpc>
                <a:spcPct val="80000"/>
              </a:lnSpc>
            </a:pPr>
            <a:r>
              <a:rPr lang="en-US" sz="2400" dirty="0"/>
              <a:t>Depends on access characteristics</a:t>
            </a:r>
          </a:p>
          <a:p>
            <a:pPr lvl="2" eaLnBrk="1" hangingPunct="1">
              <a:lnSpc>
                <a:spcPct val="80000"/>
              </a:lnSpc>
            </a:pPr>
            <a:r>
              <a:rPr lang="en-US" sz="2000" dirty="0"/>
              <a:t>Workload</a:t>
            </a:r>
          </a:p>
          <a:p>
            <a:pPr lvl="2" eaLnBrk="1" hangingPunct="1">
              <a:lnSpc>
                <a:spcPct val="80000"/>
              </a:lnSpc>
            </a:pPr>
            <a:r>
              <a:rPr lang="en-US" sz="2000" dirty="0"/>
              <a:t>Use (I-cache, D-</a:t>
            </a:r>
            <a:r>
              <a:rPr lang="en-US" sz="2000" dirty="0" smtClean="0"/>
              <a:t>cache)</a:t>
            </a:r>
            <a:endParaRPr lang="en-US" sz="2000" dirty="0"/>
          </a:p>
          <a:p>
            <a:pPr lvl="1" eaLnBrk="1" hangingPunct="1">
              <a:lnSpc>
                <a:spcPct val="80000"/>
              </a:lnSpc>
            </a:pPr>
            <a:r>
              <a:rPr lang="en-US" sz="2400" dirty="0"/>
              <a:t>Depends on technology / cost</a:t>
            </a:r>
          </a:p>
          <a:p>
            <a:pPr eaLnBrk="1" hangingPunct="1">
              <a:lnSpc>
                <a:spcPct val="80000"/>
              </a:lnSpc>
            </a:pPr>
            <a:r>
              <a:rPr lang="en-US" sz="2700" dirty="0"/>
              <a:t>Simplicity often wins</a:t>
            </a:r>
          </a:p>
        </p:txBody>
      </p:sp>
      <p:sp>
        <p:nvSpPr>
          <p:cNvPr id="56327" name="Line 4"/>
          <p:cNvSpPr>
            <a:spLocks noChangeShapeType="1"/>
          </p:cNvSpPr>
          <p:nvPr/>
        </p:nvSpPr>
        <p:spPr bwMode="auto">
          <a:xfrm flipV="1">
            <a:off x="6477000" y="1814513"/>
            <a:ext cx="0" cy="13081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a:p>
        </p:txBody>
      </p:sp>
      <p:sp>
        <p:nvSpPr>
          <p:cNvPr id="56328" name="Line 5"/>
          <p:cNvSpPr>
            <a:spLocks noChangeShapeType="1"/>
          </p:cNvSpPr>
          <p:nvPr/>
        </p:nvSpPr>
        <p:spPr bwMode="auto">
          <a:xfrm flipV="1">
            <a:off x="6483350" y="2576513"/>
            <a:ext cx="1282700" cy="5461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a:p>
        </p:txBody>
      </p:sp>
      <p:sp>
        <p:nvSpPr>
          <p:cNvPr id="56329" name="Line 6"/>
          <p:cNvSpPr>
            <a:spLocks noChangeShapeType="1"/>
          </p:cNvSpPr>
          <p:nvPr/>
        </p:nvSpPr>
        <p:spPr bwMode="auto">
          <a:xfrm>
            <a:off x="6483350" y="3122613"/>
            <a:ext cx="749300" cy="5207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a:p>
        </p:txBody>
      </p:sp>
      <p:sp>
        <p:nvSpPr>
          <p:cNvPr id="56330" name="Rectangle 7"/>
          <p:cNvSpPr>
            <a:spLocks noChangeArrowheads="1"/>
          </p:cNvSpPr>
          <p:nvPr/>
        </p:nvSpPr>
        <p:spPr bwMode="auto">
          <a:xfrm>
            <a:off x="7300913" y="2201863"/>
            <a:ext cx="1435100"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Associativity</a:t>
            </a:r>
          </a:p>
        </p:txBody>
      </p:sp>
      <p:sp>
        <p:nvSpPr>
          <p:cNvPr id="56331" name="Rectangle 8"/>
          <p:cNvSpPr>
            <a:spLocks noChangeArrowheads="1"/>
          </p:cNvSpPr>
          <p:nvPr/>
        </p:nvSpPr>
        <p:spPr bwMode="auto">
          <a:xfrm>
            <a:off x="6005513" y="1439863"/>
            <a:ext cx="1252537"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Cache Size</a:t>
            </a:r>
          </a:p>
        </p:txBody>
      </p:sp>
      <p:sp>
        <p:nvSpPr>
          <p:cNvPr id="56332" name="Rectangle 9"/>
          <p:cNvSpPr>
            <a:spLocks noChangeArrowheads="1"/>
          </p:cNvSpPr>
          <p:nvPr/>
        </p:nvSpPr>
        <p:spPr bwMode="auto">
          <a:xfrm>
            <a:off x="6919913" y="3649663"/>
            <a:ext cx="1196975"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Block Size</a:t>
            </a:r>
          </a:p>
        </p:txBody>
      </p:sp>
      <p:sp>
        <p:nvSpPr>
          <p:cNvPr id="56333" name="Line 10"/>
          <p:cNvSpPr>
            <a:spLocks noChangeShapeType="1"/>
          </p:cNvSpPr>
          <p:nvPr/>
        </p:nvSpPr>
        <p:spPr bwMode="auto">
          <a:xfrm flipV="1">
            <a:off x="6335713" y="4646613"/>
            <a:ext cx="0" cy="115570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56334" name="Rectangle 11"/>
          <p:cNvSpPr>
            <a:spLocks noChangeArrowheads="1"/>
          </p:cNvSpPr>
          <p:nvPr/>
        </p:nvSpPr>
        <p:spPr bwMode="auto">
          <a:xfrm>
            <a:off x="5788025" y="4652963"/>
            <a:ext cx="563563"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Bad</a:t>
            </a:r>
          </a:p>
        </p:txBody>
      </p:sp>
      <p:sp>
        <p:nvSpPr>
          <p:cNvPr id="56335" name="Rectangle 12"/>
          <p:cNvSpPr>
            <a:spLocks noChangeArrowheads="1"/>
          </p:cNvSpPr>
          <p:nvPr/>
        </p:nvSpPr>
        <p:spPr bwMode="auto">
          <a:xfrm>
            <a:off x="5635625" y="5491163"/>
            <a:ext cx="711200"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Good</a:t>
            </a:r>
          </a:p>
        </p:txBody>
      </p:sp>
      <p:sp>
        <p:nvSpPr>
          <p:cNvPr id="56336" name="Line 13"/>
          <p:cNvSpPr>
            <a:spLocks noChangeShapeType="1"/>
          </p:cNvSpPr>
          <p:nvPr/>
        </p:nvSpPr>
        <p:spPr bwMode="auto">
          <a:xfrm>
            <a:off x="6342063" y="5795963"/>
            <a:ext cx="18161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56337" name="Rectangle 14"/>
          <p:cNvSpPr>
            <a:spLocks noChangeArrowheads="1"/>
          </p:cNvSpPr>
          <p:nvPr/>
        </p:nvSpPr>
        <p:spPr bwMode="auto">
          <a:xfrm>
            <a:off x="6321425" y="5872163"/>
            <a:ext cx="642938"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Less</a:t>
            </a:r>
          </a:p>
        </p:txBody>
      </p:sp>
      <p:sp>
        <p:nvSpPr>
          <p:cNvPr id="56338" name="Rectangle 15"/>
          <p:cNvSpPr>
            <a:spLocks noChangeArrowheads="1"/>
          </p:cNvSpPr>
          <p:nvPr/>
        </p:nvSpPr>
        <p:spPr bwMode="auto">
          <a:xfrm>
            <a:off x="7921625" y="5872163"/>
            <a:ext cx="666750" cy="33337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600" b="1"/>
              <a:t>More</a:t>
            </a:r>
          </a:p>
        </p:txBody>
      </p:sp>
      <p:sp>
        <p:nvSpPr>
          <p:cNvPr id="56339" name="Arc 16"/>
          <p:cNvSpPr>
            <a:spLocks/>
          </p:cNvSpPr>
          <p:nvPr/>
        </p:nvSpPr>
        <p:spPr bwMode="auto">
          <a:xfrm>
            <a:off x="6496050" y="4729163"/>
            <a:ext cx="1593850" cy="984250"/>
          </a:xfrm>
          <a:custGeom>
            <a:avLst/>
            <a:gdLst>
              <a:gd name="T0" fmla="*/ 2147483647 w 21600"/>
              <a:gd name="T1" fmla="*/ 2043660565 h 21600"/>
              <a:gd name="T2" fmla="*/ 0 w 21600"/>
              <a:gd name="T3" fmla="*/ 0 h 21600"/>
              <a:gd name="T4" fmla="*/ 2147483647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21600"/>
                </a:moveTo>
                <a:cubicBezTo>
                  <a:pt x="9670" y="21600"/>
                  <a:pt x="0" y="11929"/>
                  <a:pt x="0" y="0"/>
                </a:cubicBezTo>
              </a:path>
              <a:path w="21600" h="21600" stroke="0" extrusionOk="0">
                <a:moveTo>
                  <a:pt x="21600" y="21600"/>
                </a:moveTo>
                <a:cubicBezTo>
                  <a:pt x="9670" y="21600"/>
                  <a:pt x="0" y="11929"/>
                  <a:pt x="0" y="0"/>
                </a:cubicBezTo>
                <a:lnTo>
                  <a:pt x="21600" y="0"/>
                </a:lnTo>
                <a:close/>
              </a:path>
            </a:pathLst>
          </a:custGeom>
          <a:noFill/>
          <a:ln w="12700" cap="rnd">
            <a:solidFill>
              <a:schemeClr val="tx1"/>
            </a:solidFill>
            <a:round/>
            <a:headEnd/>
            <a:tailEnd/>
          </a:ln>
        </p:spPr>
        <p:txBody>
          <a:bodyPr wrap="none" anchor="ctr">
            <a:prstTxWarp prst="textNoShape">
              <a:avLst/>
            </a:prstTxWarp>
          </a:bodyPr>
          <a:lstStyle/>
          <a:p>
            <a:endParaRPr lang="en-US"/>
          </a:p>
        </p:txBody>
      </p:sp>
      <p:sp>
        <p:nvSpPr>
          <p:cNvPr id="56340" name="Arc 17"/>
          <p:cNvSpPr>
            <a:spLocks/>
          </p:cNvSpPr>
          <p:nvPr/>
        </p:nvSpPr>
        <p:spPr bwMode="auto">
          <a:xfrm>
            <a:off x="6640513" y="4805363"/>
            <a:ext cx="1365250" cy="908050"/>
          </a:xfrm>
          <a:custGeom>
            <a:avLst/>
            <a:gdLst>
              <a:gd name="T0" fmla="*/ 2147483647 w 21600"/>
              <a:gd name="T1" fmla="*/ 0 h 21600"/>
              <a:gd name="T2" fmla="*/ 0 w 21600"/>
              <a:gd name="T3" fmla="*/ 1604803197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12700" cap="rnd">
            <a:solidFill>
              <a:schemeClr val="tx1"/>
            </a:solidFill>
            <a:round/>
            <a:headEnd/>
            <a:tailEnd/>
          </a:ln>
        </p:spPr>
        <p:txBody>
          <a:bodyPr wrap="none" anchor="ctr">
            <a:prstTxWarp prst="textNoShape">
              <a:avLst/>
            </a:prstTxWarp>
          </a:bodyPr>
          <a:lstStyle/>
          <a:p>
            <a:endParaRPr lang="en-US"/>
          </a:p>
        </p:txBody>
      </p:sp>
      <p:sp>
        <p:nvSpPr>
          <p:cNvPr id="56341" name="Rectangle 18"/>
          <p:cNvSpPr>
            <a:spLocks noChangeArrowheads="1"/>
          </p:cNvSpPr>
          <p:nvPr/>
        </p:nvSpPr>
        <p:spPr bwMode="auto">
          <a:xfrm>
            <a:off x="6321425" y="5438775"/>
            <a:ext cx="900113" cy="30162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400" b="1"/>
              <a:t>Factor A</a:t>
            </a:r>
          </a:p>
        </p:txBody>
      </p:sp>
      <p:sp>
        <p:nvSpPr>
          <p:cNvPr id="56342" name="Rectangle 19"/>
          <p:cNvSpPr>
            <a:spLocks noChangeArrowheads="1"/>
          </p:cNvSpPr>
          <p:nvPr/>
        </p:nvSpPr>
        <p:spPr bwMode="auto">
          <a:xfrm>
            <a:off x="7769225" y="5438775"/>
            <a:ext cx="900113" cy="301625"/>
          </a:xfrm>
          <a:prstGeom prst="rect">
            <a:avLst/>
          </a:prstGeom>
          <a:noFill/>
          <a:ln w="12700">
            <a:noFill/>
            <a:miter lim="800000"/>
            <a:headEnd/>
            <a:tailEnd/>
          </a:ln>
        </p:spPr>
        <p:txBody>
          <a:bodyPr wrap="none" lIns="90488" tIns="44450" rIns="90488" bIns="44450">
            <a:prstTxWarp prst="textNoShape">
              <a:avLst/>
            </a:prstTxWarp>
            <a:spAutoFit/>
          </a:bodyPr>
          <a:lstStyle/>
          <a:p>
            <a:r>
              <a:rPr lang="en-US" sz="1400" b="1"/>
              <a:t>Factor B</a:t>
            </a:r>
          </a:p>
        </p:txBody>
      </p:sp>
      <p:grpSp>
        <p:nvGrpSpPr>
          <p:cNvPr id="2" name="Group 20"/>
          <p:cNvGrpSpPr>
            <a:grpSpLocks/>
          </p:cNvGrpSpPr>
          <p:nvPr/>
        </p:nvGrpSpPr>
        <p:grpSpPr bwMode="auto">
          <a:xfrm>
            <a:off x="6578600" y="4652963"/>
            <a:ext cx="1420813" cy="749300"/>
            <a:chOff x="3945" y="2736"/>
            <a:chExt cx="895" cy="472"/>
          </a:xfrm>
        </p:grpSpPr>
        <p:sp>
          <p:nvSpPr>
            <p:cNvPr id="56344" name="Arc 21"/>
            <p:cNvSpPr>
              <a:spLocks/>
            </p:cNvSpPr>
            <p:nvPr/>
          </p:nvSpPr>
          <p:spPr bwMode="auto">
            <a:xfrm>
              <a:off x="3945" y="2736"/>
              <a:ext cx="448" cy="472"/>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21600"/>
                  </a:moveTo>
                  <a:cubicBezTo>
                    <a:pt x="9670" y="21600"/>
                    <a:pt x="0" y="11929"/>
                    <a:pt x="0" y="0"/>
                  </a:cubicBezTo>
                </a:path>
                <a:path w="21600" h="21600" stroke="0" extrusionOk="0">
                  <a:moveTo>
                    <a:pt x="21600" y="21600"/>
                  </a:moveTo>
                  <a:cubicBezTo>
                    <a:pt x="9670" y="21600"/>
                    <a:pt x="0" y="11929"/>
                    <a:pt x="0" y="0"/>
                  </a:cubicBezTo>
                  <a:lnTo>
                    <a:pt x="21600" y="0"/>
                  </a:lnTo>
                  <a:close/>
                </a:path>
              </a:pathLst>
            </a:custGeom>
            <a:noFill/>
            <a:ln w="25400" cap="rnd">
              <a:solidFill>
                <a:schemeClr val="accent1"/>
              </a:solidFill>
              <a:round/>
              <a:headEnd/>
              <a:tailEnd/>
            </a:ln>
          </p:spPr>
          <p:txBody>
            <a:bodyPr wrap="none" anchor="ctr">
              <a:prstTxWarp prst="textNoShape">
                <a:avLst/>
              </a:prstTxWarp>
            </a:bodyPr>
            <a:lstStyle/>
            <a:p>
              <a:endParaRPr lang="en-US"/>
            </a:p>
          </p:txBody>
        </p:sp>
        <p:sp>
          <p:nvSpPr>
            <p:cNvPr id="56345" name="Arc 22"/>
            <p:cNvSpPr>
              <a:spLocks/>
            </p:cNvSpPr>
            <p:nvPr/>
          </p:nvSpPr>
          <p:spPr bwMode="auto">
            <a:xfrm>
              <a:off x="4392" y="2736"/>
              <a:ext cx="448" cy="472"/>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25400" cap="rnd">
              <a:solidFill>
                <a:schemeClr val="accent1"/>
              </a:solidFill>
              <a:round/>
              <a:headEnd/>
              <a:tailEnd/>
            </a:ln>
          </p:spPr>
          <p:txBody>
            <a:bodyPr wrap="none" anchor="ctr">
              <a:prstTxWarp prst="textNoShape">
                <a:avLst/>
              </a:prstTxWarp>
            </a:bodyPr>
            <a:lstStyle/>
            <a:p>
              <a:endParaRPr lang="en-US"/>
            </a:p>
          </p:txBody>
        </p:sp>
      </p:grpSp>
      <p:sp>
        <p:nvSpPr>
          <p:cNvPr id="27" name="Slide Number Placeholder 26"/>
          <p:cNvSpPr>
            <a:spLocks noGrp="1"/>
          </p:cNvSpPr>
          <p:nvPr>
            <p:ph type="sldNum" sz="quarter" idx="12"/>
          </p:nvPr>
        </p:nvSpPr>
        <p:spPr/>
        <p:txBody>
          <a:bodyPr/>
          <a:lstStyle/>
          <a:p>
            <a:fld id="{3CC63E4C-4642-794D-A2FD-70F6B81535F5}" type="slidenum">
              <a:rPr lang="en-US" smtClean="0"/>
              <a:pPr/>
              <a:t>37</a:t>
            </a:fld>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5" name="Picture 4" descr="f05-14-P374493"/>
          <p:cNvPicPr>
            <a:picLocks noChangeAspect="1" noChangeArrowheads="1"/>
          </p:cNvPicPr>
          <p:nvPr/>
        </p:nvPicPr>
        <p:blipFill>
          <a:blip r:embed="rId3"/>
          <a:srcRect/>
          <a:stretch>
            <a:fillRect/>
          </a:stretch>
        </p:blipFill>
        <p:spPr bwMode="auto">
          <a:xfrm>
            <a:off x="2164500" y="1202271"/>
            <a:ext cx="6928706" cy="5336948"/>
          </a:xfrm>
          <a:prstGeom prst="rect">
            <a:avLst/>
          </a:prstGeom>
          <a:noFill/>
          <a:ln w="9525">
            <a:noFill/>
            <a:miter lim="800000"/>
            <a:headEnd/>
            <a:tailEnd/>
          </a:ln>
        </p:spPr>
      </p:pic>
      <p:sp>
        <p:nvSpPr>
          <p:cNvPr id="51206" name="Title 6"/>
          <p:cNvSpPr>
            <a:spLocks noGrp="1"/>
          </p:cNvSpPr>
          <p:nvPr>
            <p:ph type="title"/>
          </p:nvPr>
        </p:nvSpPr>
        <p:spPr>
          <a:xfrm>
            <a:off x="457200" y="274638"/>
            <a:ext cx="8229600" cy="893762"/>
          </a:xfrm>
        </p:spPr>
        <p:txBody>
          <a:bodyPr>
            <a:normAutofit/>
          </a:bodyPr>
          <a:lstStyle/>
          <a:p>
            <a:pPr>
              <a:lnSpc>
                <a:spcPct val="85000"/>
              </a:lnSpc>
            </a:pPr>
            <a:r>
              <a:rPr lang="en-US" sz="3200" dirty="0"/>
              <a:t>Different Organizations of an Eight-Block </a:t>
            </a:r>
            <a:r>
              <a:rPr lang="en-US" sz="3200" dirty="0" smtClean="0"/>
              <a:t>Cache</a:t>
            </a:r>
          </a:p>
        </p:txBody>
      </p:sp>
      <p:sp>
        <p:nvSpPr>
          <p:cNvPr id="8" name="TextBox 7"/>
          <p:cNvSpPr txBox="1"/>
          <p:nvPr/>
        </p:nvSpPr>
        <p:spPr>
          <a:xfrm>
            <a:off x="85197" y="3377671"/>
            <a:ext cx="3428470" cy="2248308"/>
          </a:xfrm>
          <a:prstGeom prst="rect">
            <a:avLst/>
          </a:prstGeom>
          <a:noFill/>
          <a:ln>
            <a:solidFill>
              <a:schemeClr val="tx1"/>
            </a:solidFill>
          </a:ln>
        </p:spPr>
        <p:txBody>
          <a:bodyPr wrap="square" tIns="0" bIns="0">
            <a:spAutoFit/>
          </a:bodyPr>
          <a:lstStyle/>
          <a:p>
            <a:pPr>
              <a:lnSpc>
                <a:spcPct val="90000"/>
              </a:lnSpc>
              <a:defRPr/>
            </a:pPr>
            <a:r>
              <a:rPr lang="en-US" dirty="0">
                <a:latin typeface="+mn-lt"/>
              </a:rPr>
              <a:t>Total size of $ in blocks is equal to </a:t>
            </a:r>
            <a:r>
              <a:rPr lang="en-US" i="1" dirty="0">
                <a:latin typeface="+mn-lt"/>
              </a:rPr>
              <a:t>number of sets </a:t>
            </a:r>
            <a:r>
              <a:rPr lang="en-US" dirty="0" smtClean="0">
                <a:latin typeface="+mn-lt"/>
              </a:rPr>
              <a:t>× </a:t>
            </a:r>
            <a:r>
              <a:rPr lang="en-US" i="1" dirty="0">
                <a:latin typeface="+mn-lt"/>
              </a:rPr>
              <a:t>associativity</a:t>
            </a:r>
            <a:r>
              <a:rPr lang="en-US" dirty="0">
                <a:latin typeface="+mn-lt"/>
              </a:rPr>
              <a:t>. For fixed $ </a:t>
            </a:r>
            <a:r>
              <a:rPr lang="en-US" dirty="0" smtClean="0">
                <a:latin typeface="+mn-lt"/>
              </a:rPr>
              <a:t>size and fixed block size, increasing</a:t>
            </a:r>
            <a:r>
              <a:rPr lang="en-US" dirty="0"/>
              <a:t> </a:t>
            </a:r>
            <a:r>
              <a:rPr lang="en-US" dirty="0" smtClean="0"/>
              <a:t>a</a:t>
            </a:r>
            <a:r>
              <a:rPr lang="en-US" dirty="0" smtClean="0">
                <a:latin typeface="+mn-lt"/>
              </a:rPr>
              <a:t>ssociativity </a:t>
            </a:r>
            <a:r>
              <a:rPr lang="en-US" dirty="0">
                <a:latin typeface="+mn-lt"/>
              </a:rPr>
              <a:t>decreases number of sets while increasing number of elements per set. With </a:t>
            </a:r>
            <a:r>
              <a:rPr lang="en-US" dirty="0"/>
              <a:t>e</a:t>
            </a:r>
            <a:r>
              <a:rPr lang="en-US" dirty="0" smtClean="0">
                <a:latin typeface="+mn-lt"/>
              </a:rPr>
              <a:t>ight </a:t>
            </a:r>
            <a:r>
              <a:rPr lang="en-US" dirty="0">
                <a:latin typeface="+mn-lt"/>
              </a:rPr>
              <a:t>blocks, an 8-way set-associative $ is same as a fully associative $. </a:t>
            </a:r>
          </a:p>
        </p:txBody>
      </p:sp>
      <p:sp>
        <p:nvSpPr>
          <p:cNvPr id="10" name="Slide Number Placeholder 9"/>
          <p:cNvSpPr>
            <a:spLocks noGrp="1"/>
          </p:cNvSpPr>
          <p:nvPr>
            <p:ph type="sldNum" sz="quarter" idx="12"/>
          </p:nvPr>
        </p:nvSpPr>
        <p:spPr/>
        <p:txBody>
          <a:bodyPr/>
          <a:lstStyle/>
          <a:p>
            <a:fld id="{3CC63E4C-4642-794D-A2FD-70F6B81535F5}" type="slidenum">
              <a:rPr lang="en-US" smtClean="0"/>
              <a:pPr/>
              <a:t>4</a:t>
            </a:fld>
            <a:endParaRPr lang="en-US" dirty="0"/>
          </a:p>
        </p:txBody>
      </p:sp>
    </p:spTree>
    <p:extLst>
      <p:ext uri="{BB962C8B-B14F-4D97-AF65-F5344CB8AC3E}">
        <p14:creationId xmlns:p14="http://schemas.microsoft.com/office/powerpoint/2010/main" val="117333644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487362"/>
          </a:xfrm>
        </p:spPr>
        <p:txBody>
          <a:bodyPr>
            <a:normAutofit fontScale="90000"/>
          </a:bodyPr>
          <a:lstStyle/>
          <a:p>
            <a:r>
              <a:rPr lang="en-US" dirty="0" smtClean="0"/>
              <a:t>Total Cache Capacity =</a:t>
            </a:r>
            <a:endParaRPr lang="en-US" dirty="0"/>
          </a:p>
        </p:txBody>
      </p:sp>
      <p:sp>
        <p:nvSpPr>
          <p:cNvPr id="4" name="Slide Number Placeholder 3"/>
          <p:cNvSpPr>
            <a:spLocks noGrp="1"/>
          </p:cNvSpPr>
          <p:nvPr>
            <p:ph type="sldNum" sz="quarter" idx="12"/>
          </p:nvPr>
        </p:nvSpPr>
        <p:spPr/>
        <p:txBody>
          <a:bodyPr/>
          <a:lstStyle/>
          <a:p>
            <a:fld id="{3CC63E4C-4642-794D-A2FD-70F6B81535F5}" type="slidenum">
              <a:rPr lang="en-US" smtClean="0"/>
              <a:pPr/>
              <a:t>5</a:t>
            </a:fld>
            <a:endParaRPr lang="en-US"/>
          </a:p>
        </p:txBody>
      </p:sp>
      <p:sp>
        <p:nvSpPr>
          <p:cNvPr id="5" name="TextBox 4"/>
          <p:cNvSpPr txBox="1"/>
          <p:nvPr/>
        </p:nvSpPr>
        <p:spPr>
          <a:xfrm>
            <a:off x="1219200" y="762000"/>
            <a:ext cx="7302825" cy="646331"/>
          </a:xfrm>
          <a:prstGeom prst="rect">
            <a:avLst/>
          </a:prstGeom>
          <a:noFill/>
        </p:spPr>
        <p:txBody>
          <a:bodyPr wrap="none" rtlCol="0">
            <a:spAutoFit/>
          </a:bodyPr>
          <a:lstStyle/>
          <a:p>
            <a:r>
              <a:rPr lang="en-US" sz="3600" dirty="0" smtClean="0"/>
              <a:t>Associativity  ×  # of sets  </a:t>
            </a:r>
            <a:r>
              <a:rPr lang="en-US" sz="3600" b="1" dirty="0" smtClean="0"/>
              <a:t>×</a:t>
            </a:r>
            <a:r>
              <a:rPr lang="en-US" sz="3600" dirty="0" smtClean="0"/>
              <a:t>  </a:t>
            </a:r>
            <a:r>
              <a:rPr lang="en-US" sz="3600" dirty="0" err="1" smtClean="0"/>
              <a:t>block_size</a:t>
            </a:r>
            <a:r>
              <a:rPr lang="en-US" sz="3600" dirty="0" smtClean="0"/>
              <a:t> </a:t>
            </a:r>
            <a:endParaRPr lang="en-US" sz="3600" dirty="0"/>
          </a:p>
        </p:txBody>
      </p:sp>
      <p:sp>
        <p:nvSpPr>
          <p:cNvPr id="6" name="TextBox 5"/>
          <p:cNvSpPr txBox="1"/>
          <p:nvPr/>
        </p:nvSpPr>
        <p:spPr>
          <a:xfrm>
            <a:off x="1310438" y="1472624"/>
            <a:ext cx="6995362" cy="584776"/>
          </a:xfrm>
          <a:prstGeom prst="rect">
            <a:avLst/>
          </a:prstGeom>
          <a:noFill/>
        </p:spPr>
        <p:txBody>
          <a:bodyPr wrap="none" rtlCol="0">
            <a:spAutoFit/>
          </a:bodyPr>
          <a:lstStyle/>
          <a:p>
            <a:r>
              <a:rPr lang="en-US" sz="3200" i="1" dirty="0" smtClean="0"/>
              <a:t>Bytes = blocks/set  ×  sets  ×  Bytes/block </a:t>
            </a:r>
            <a:endParaRPr lang="en-US" sz="3200" i="1" dirty="0"/>
          </a:p>
        </p:txBody>
      </p:sp>
      <p:grpSp>
        <p:nvGrpSpPr>
          <p:cNvPr id="24" name="Group 23"/>
          <p:cNvGrpSpPr/>
          <p:nvPr/>
        </p:nvGrpSpPr>
        <p:grpSpPr>
          <a:xfrm>
            <a:off x="1676400" y="2971800"/>
            <a:ext cx="6019800" cy="685800"/>
            <a:chOff x="1447800" y="3309084"/>
            <a:chExt cx="6235700" cy="812800"/>
          </a:xfrm>
        </p:grpSpPr>
        <p:sp>
          <p:nvSpPr>
            <p:cNvPr id="7" name="Rectangle 6"/>
            <p:cNvSpPr/>
            <p:nvPr/>
          </p:nvSpPr>
          <p:spPr>
            <a:xfrm>
              <a:off x="1447800" y="3314700"/>
              <a:ext cx="6235700" cy="80010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p:cNvCxnSpPr/>
            <p:nvPr/>
          </p:nvCxnSpPr>
          <p:spPr>
            <a:xfrm rot="5400000">
              <a:off x="5264150" y="3708340"/>
              <a:ext cx="800100" cy="15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5867400" y="3465611"/>
              <a:ext cx="1634645" cy="461665"/>
            </a:xfrm>
            <a:prstGeom prst="rect">
              <a:avLst/>
            </a:prstGeom>
            <a:noFill/>
          </p:spPr>
          <p:txBody>
            <a:bodyPr wrap="none" rtlCol="0">
              <a:spAutoFit/>
            </a:bodyPr>
            <a:lstStyle/>
            <a:p>
              <a:r>
                <a:rPr lang="en-US" sz="2400" i="1" dirty="0" smtClean="0">
                  <a:solidFill>
                    <a:srgbClr val="0000FF"/>
                  </a:solidFill>
                </a:rPr>
                <a:t>Byte Offset</a:t>
              </a:r>
              <a:endParaRPr lang="en-US" sz="2400" i="1" dirty="0"/>
            </a:p>
          </p:txBody>
        </p:sp>
        <p:cxnSp>
          <p:nvCxnSpPr>
            <p:cNvPr id="18" name="Straight Connector 17"/>
            <p:cNvCxnSpPr/>
            <p:nvPr/>
          </p:nvCxnSpPr>
          <p:spPr>
            <a:xfrm rot="5400000">
              <a:off x="3206750" y="3721040"/>
              <a:ext cx="800100" cy="158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2133600" y="3393876"/>
              <a:ext cx="818741" cy="523220"/>
            </a:xfrm>
            <a:prstGeom prst="rect">
              <a:avLst/>
            </a:prstGeom>
            <a:noFill/>
          </p:spPr>
          <p:txBody>
            <a:bodyPr wrap="none" rtlCol="0">
              <a:spAutoFit/>
            </a:bodyPr>
            <a:lstStyle/>
            <a:p>
              <a:r>
                <a:rPr lang="en-US" sz="2800" i="1" dirty="0" smtClean="0">
                  <a:solidFill>
                    <a:srgbClr val="0000FF"/>
                  </a:solidFill>
                </a:rPr>
                <a:t>Tag</a:t>
              </a:r>
              <a:endParaRPr lang="en-US" sz="2800" i="1" dirty="0">
                <a:solidFill>
                  <a:srgbClr val="0000FF"/>
                </a:solidFill>
              </a:endParaRPr>
            </a:p>
          </p:txBody>
        </p:sp>
        <p:sp>
          <p:nvSpPr>
            <p:cNvPr id="22" name="TextBox 21"/>
            <p:cNvSpPr txBox="1"/>
            <p:nvPr/>
          </p:nvSpPr>
          <p:spPr>
            <a:xfrm>
              <a:off x="4191000" y="3393876"/>
              <a:ext cx="1061220" cy="523220"/>
            </a:xfrm>
            <a:prstGeom prst="rect">
              <a:avLst/>
            </a:prstGeom>
            <a:noFill/>
          </p:spPr>
          <p:txBody>
            <a:bodyPr wrap="none" rtlCol="0">
              <a:spAutoFit/>
            </a:bodyPr>
            <a:lstStyle/>
            <a:p>
              <a:r>
                <a:rPr lang="en-US" sz="2800" i="1" dirty="0" smtClean="0">
                  <a:solidFill>
                    <a:srgbClr val="0000FF"/>
                  </a:solidFill>
                </a:rPr>
                <a:t>Index</a:t>
              </a:r>
              <a:endParaRPr lang="en-US" sz="2800" i="1" dirty="0">
                <a:solidFill>
                  <a:srgbClr val="0000FF"/>
                </a:solidFill>
              </a:endParaRPr>
            </a:p>
          </p:txBody>
        </p:sp>
      </p:grpSp>
      <p:sp>
        <p:nvSpPr>
          <p:cNvPr id="23" name="TextBox 22"/>
          <p:cNvSpPr txBox="1"/>
          <p:nvPr/>
        </p:nvSpPr>
        <p:spPr>
          <a:xfrm>
            <a:off x="3170633" y="2209800"/>
            <a:ext cx="2713341" cy="584776"/>
          </a:xfrm>
          <a:prstGeom prst="rect">
            <a:avLst/>
          </a:prstGeom>
          <a:noFill/>
        </p:spPr>
        <p:txBody>
          <a:bodyPr wrap="none" rtlCol="0">
            <a:spAutoFit/>
          </a:bodyPr>
          <a:lstStyle/>
          <a:p>
            <a:r>
              <a:rPr lang="en-US" sz="3200" i="1" dirty="0" smtClean="0">
                <a:solidFill>
                  <a:srgbClr val="3366FF"/>
                </a:solidFill>
              </a:rPr>
              <a:t>C = N  ×  S  ×  B</a:t>
            </a:r>
            <a:endParaRPr lang="en-US" sz="3200" i="1" dirty="0">
              <a:solidFill>
                <a:srgbClr val="3366FF"/>
              </a:solidFill>
            </a:endParaRPr>
          </a:p>
        </p:txBody>
      </p:sp>
      <p:sp>
        <p:nvSpPr>
          <p:cNvPr id="25" name="TextBox 24"/>
          <p:cNvSpPr txBox="1"/>
          <p:nvPr/>
        </p:nvSpPr>
        <p:spPr>
          <a:xfrm>
            <a:off x="762000" y="4038600"/>
            <a:ext cx="7324391" cy="954107"/>
          </a:xfrm>
          <a:prstGeom prst="rect">
            <a:avLst/>
          </a:prstGeom>
          <a:noFill/>
        </p:spPr>
        <p:txBody>
          <a:bodyPr wrap="none" rtlCol="0">
            <a:spAutoFit/>
          </a:bodyPr>
          <a:lstStyle/>
          <a:p>
            <a:r>
              <a:rPr lang="en-US" sz="2800" dirty="0" err="1" smtClean="0"/>
              <a:t>address_size</a:t>
            </a:r>
            <a:r>
              <a:rPr lang="en-US" sz="2800" dirty="0" smtClean="0"/>
              <a:t> = </a:t>
            </a:r>
            <a:r>
              <a:rPr lang="en-US" sz="2800" dirty="0" err="1" smtClean="0"/>
              <a:t>tag_size</a:t>
            </a:r>
            <a:r>
              <a:rPr lang="en-US" sz="2800" dirty="0" smtClean="0"/>
              <a:t> + </a:t>
            </a:r>
            <a:r>
              <a:rPr lang="en-US" sz="2800" dirty="0" err="1" smtClean="0"/>
              <a:t>index_size</a:t>
            </a:r>
            <a:r>
              <a:rPr lang="en-US" sz="2800" dirty="0" smtClean="0"/>
              <a:t> + </a:t>
            </a:r>
            <a:r>
              <a:rPr lang="en-US" sz="2800" dirty="0" err="1" smtClean="0"/>
              <a:t>offset_size</a:t>
            </a:r>
            <a:endParaRPr lang="en-US" sz="2800" dirty="0" smtClean="0"/>
          </a:p>
          <a:p>
            <a:r>
              <a:rPr lang="en-US" sz="2800" dirty="0"/>
              <a:t> </a:t>
            </a:r>
            <a:r>
              <a:rPr lang="en-US" sz="2800" dirty="0" smtClean="0"/>
              <a:t>                       = </a:t>
            </a:r>
            <a:r>
              <a:rPr lang="en-US" sz="2800" dirty="0" err="1" smtClean="0"/>
              <a:t>tag_size</a:t>
            </a:r>
            <a:r>
              <a:rPr lang="en-US" sz="2800" dirty="0" smtClean="0"/>
              <a:t> + log</a:t>
            </a:r>
            <a:r>
              <a:rPr lang="en-US" sz="2800" baseline="-25000" dirty="0" smtClean="0"/>
              <a:t>2</a:t>
            </a:r>
            <a:r>
              <a:rPr lang="en-US" sz="2800" dirty="0" smtClean="0"/>
              <a:t>(S) + log</a:t>
            </a:r>
            <a:r>
              <a:rPr lang="en-US" sz="2800" baseline="-25000" dirty="0" smtClean="0"/>
              <a:t>2</a:t>
            </a:r>
            <a:r>
              <a:rPr lang="en-US" sz="2800" dirty="0" smtClean="0"/>
              <a:t>(B)</a:t>
            </a:r>
            <a:endParaRPr lang="en-US" sz="2800" dirty="0"/>
          </a:p>
        </p:txBody>
      </p:sp>
    </p:spTree>
    <p:extLst>
      <p:ext uri="{BB962C8B-B14F-4D97-AF65-F5344CB8AC3E}">
        <p14:creationId xmlns:p14="http://schemas.microsoft.com/office/powerpoint/2010/main" val="201987363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8898" name="Rectangle 2"/>
          <p:cNvSpPr>
            <a:spLocks noGrp="1" noChangeArrowheads="1"/>
          </p:cNvSpPr>
          <p:nvPr>
            <p:ph type="title"/>
          </p:nvPr>
        </p:nvSpPr>
        <p:spPr>
          <a:xfrm>
            <a:off x="457200" y="274638"/>
            <a:ext cx="8229600" cy="725736"/>
          </a:xfrm>
        </p:spPr>
        <p:txBody>
          <a:bodyPr>
            <a:normAutofit fontScale="90000"/>
          </a:bodyPr>
          <a:lstStyle/>
          <a:p>
            <a:r>
              <a:rPr lang="en-US" dirty="0" smtClean="0"/>
              <a:t>Write Policy Choices </a:t>
            </a:r>
            <a:endParaRPr lang="en-US" dirty="0"/>
          </a:p>
        </p:txBody>
      </p:sp>
      <p:sp>
        <p:nvSpPr>
          <p:cNvPr id="1488899" name="Rectangle 3"/>
          <p:cNvSpPr>
            <a:spLocks noGrp="1" noChangeArrowheads="1"/>
          </p:cNvSpPr>
          <p:nvPr>
            <p:ph idx="1"/>
          </p:nvPr>
        </p:nvSpPr>
        <p:spPr>
          <a:xfrm>
            <a:off x="457200" y="1148256"/>
            <a:ext cx="8229600" cy="4977907"/>
          </a:xfrm>
        </p:spPr>
        <p:txBody>
          <a:bodyPr>
            <a:normAutofit fontScale="77500" lnSpcReduction="20000"/>
          </a:bodyPr>
          <a:lstStyle/>
          <a:p>
            <a:r>
              <a:rPr lang="en-US" dirty="0" smtClean="0"/>
              <a:t>Cache hit:</a:t>
            </a:r>
          </a:p>
          <a:p>
            <a:pPr lvl="1"/>
            <a:r>
              <a:rPr lang="en-US" b="1" dirty="0" smtClean="0"/>
              <a:t>write through</a:t>
            </a:r>
            <a:r>
              <a:rPr lang="en-US" dirty="0" smtClean="0"/>
              <a:t>: writes both cache &amp; memory on every access</a:t>
            </a:r>
          </a:p>
          <a:p>
            <a:pPr lvl="2"/>
            <a:r>
              <a:rPr lang="en-US" dirty="0" smtClean="0"/>
              <a:t>Generally higher memory traffic but simpler pipeline &amp; cache design</a:t>
            </a:r>
          </a:p>
          <a:p>
            <a:pPr lvl="1"/>
            <a:r>
              <a:rPr lang="en-US" b="1" dirty="0" smtClean="0"/>
              <a:t>write back</a:t>
            </a:r>
            <a:r>
              <a:rPr lang="en-US" dirty="0" smtClean="0"/>
              <a:t>: writes cache only, memory `written only when dirty entry evicted</a:t>
            </a:r>
          </a:p>
          <a:p>
            <a:pPr lvl="2"/>
            <a:r>
              <a:rPr lang="en-US" dirty="0" smtClean="0"/>
              <a:t>A dirty bit per line reduces write-back traffic</a:t>
            </a:r>
          </a:p>
          <a:p>
            <a:pPr lvl="2"/>
            <a:r>
              <a:rPr lang="en-US" dirty="0" smtClean="0"/>
              <a:t>Must handle 0, 1, or 2 accesses to memory for each load/store</a:t>
            </a:r>
          </a:p>
          <a:p>
            <a:r>
              <a:rPr lang="en-US" dirty="0" smtClean="0"/>
              <a:t>Cache miss:</a:t>
            </a:r>
          </a:p>
          <a:p>
            <a:pPr lvl="1"/>
            <a:r>
              <a:rPr lang="en-US" b="1" dirty="0" smtClean="0"/>
              <a:t>no write allocate</a:t>
            </a:r>
            <a:r>
              <a:rPr lang="en-US" dirty="0" smtClean="0"/>
              <a:t>:  only write to main memory</a:t>
            </a:r>
          </a:p>
          <a:p>
            <a:pPr lvl="1"/>
            <a:r>
              <a:rPr lang="en-US" b="1" dirty="0" smtClean="0"/>
              <a:t>write allocate </a:t>
            </a:r>
            <a:r>
              <a:rPr lang="en-US" dirty="0" smtClean="0"/>
              <a:t>(aka fetch on write):  fetch into cache</a:t>
            </a:r>
            <a:br>
              <a:rPr lang="en-US" dirty="0" smtClean="0"/>
            </a:br>
            <a:endParaRPr lang="en-US" dirty="0" smtClean="0"/>
          </a:p>
          <a:p>
            <a:r>
              <a:rPr lang="en-US" dirty="0" smtClean="0"/>
              <a:t>Common combinations:</a:t>
            </a:r>
          </a:p>
          <a:p>
            <a:pPr lvl="1"/>
            <a:r>
              <a:rPr lang="en-US" dirty="0" smtClean="0"/>
              <a:t>write through and no write allocate</a:t>
            </a:r>
          </a:p>
          <a:p>
            <a:pPr lvl="1"/>
            <a:r>
              <a:rPr lang="en-US" dirty="0" smtClean="0"/>
              <a:t>write back with write allocate</a:t>
            </a:r>
            <a:endParaRPr lang="en-US" dirty="0"/>
          </a:p>
        </p:txBody>
      </p:sp>
      <p:sp>
        <p:nvSpPr>
          <p:cNvPr id="6" name="Slide Number Placeholder 5"/>
          <p:cNvSpPr>
            <a:spLocks noGrp="1"/>
          </p:cNvSpPr>
          <p:nvPr>
            <p:ph type="sldNum" sz="quarter" idx="12"/>
          </p:nvPr>
        </p:nvSpPr>
        <p:spPr/>
        <p:txBody>
          <a:bodyPr/>
          <a:lstStyle/>
          <a:p>
            <a:fld id="{DF83F53A-B97A-7D4D-B2C6-662DBDE74966}" type="slidenum">
              <a:rPr lang="en-US" smtClean="0"/>
              <a:pPr/>
              <a:t>6</a:t>
            </a:fld>
            <a:endParaRPr lang="en-US"/>
          </a:p>
        </p:txBody>
      </p:sp>
    </p:spTree>
    <p:extLst>
      <p:ext uri="{BB962C8B-B14F-4D97-AF65-F5344CB8AC3E}">
        <p14:creationId xmlns:p14="http://schemas.microsoft.com/office/powerpoint/2010/main" val="177900311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Average Memory Access Time (AMAT)</a:t>
            </a:r>
            <a:endParaRPr lang="en-US" dirty="0"/>
          </a:p>
        </p:txBody>
      </p:sp>
      <p:sp>
        <p:nvSpPr>
          <p:cNvPr id="3" name="Content Placeholder 2"/>
          <p:cNvSpPr>
            <a:spLocks noGrp="1"/>
          </p:cNvSpPr>
          <p:nvPr>
            <p:ph idx="1"/>
          </p:nvPr>
        </p:nvSpPr>
        <p:spPr>
          <a:xfrm>
            <a:off x="533399" y="1388532"/>
            <a:ext cx="8322733" cy="3120448"/>
          </a:xfrm>
        </p:spPr>
        <p:txBody>
          <a:bodyPr>
            <a:normAutofit/>
          </a:bodyPr>
          <a:lstStyle/>
          <a:p>
            <a:pPr>
              <a:lnSpc>
                <a:spcPct val="100000"/>
              </a:lnSpc>
              <a:spcBef>
                <a:spcPts val="600"/>
              </a:spcBef>
            </a:pPr>
            <a:r>
              <a:rPr lang="en-US" dirty="0" smtClean="0"/>
              <a:t>Average Memory Access Time (AMAT) is the average time to access memory considering both hits and misses in the cache</a:t>
            </a:r>
          </a:p>
          <a:p>
            <a:pPr marL="287338" lvl="1" indent="-287338">
              <a:lnSpc>
                <a:spcPct val="100000"/>
              </a:lnSpc>
              <a:spcBef>
                <a:spcPts val="600"/>
              </a:spcBef>
              <a:buNone/>
            </a:pPr>
            <a:r>
              <a:rPr lang="en-US" sz="3613" dirty="0" smtClean="0">
                <a:solidFill>
                  <a:srgbClr val="FF0000"/>
                </a:solidFill>
              </a:rPr>
              <a:t>AMAT =  	Time for a hit  </a:t>
            </a:r>
            <a:br>
              <a:rPr lang="en-US" sz="3613" dirty="0" smtClean="0">
                <a:solidFill>
                  <a:srgbClr val="FF0000"/>
                </a:solidFill>
              </a:rPr>
            </a:br>
            <a:r>
              <a:rPr lang="en-US" sz="3613" dirty="0" smtClean="0">
                <a:solidFill>
                  <a:srgbClr val="FF0000"/>
                </a:solidFill>
              </a:rPr>
              <a:t>							+  Miss rate × Miss penalty</a:t>
            </a:r>
            <a:endParaRPr lang="en-US" dirty="0" smtClean="0">
              <a:solidFill>
                <a:schemeClr val="accent2"/>
              </a:solidFill>
            </a:endParaRPr>
          </a:p>
          <a:p>
            <a:pPr>
              <a:lnSpc>
                <a:spcPct val="100000"/>
              </a:lnSpc>
              <a:spcBef>
                <a:spcPts val="600"/>
              </a:spcBef>
            </a:pPr>
            <a:endParaRPr lang="en-US" dirty="0" smtClean="0"/>
          </a:p>
          <a:p>
            <a:pPr>
              <a:lnSpc>
                <a:spcPct val="100000"/>
              </a:lnSpc>
              <a:spcBef>
                <a:spcPts val="600"/>
              </a:spcBef>
              <a:buNone/>
            </a:pPr>
            <a:endParaRPr lang="en-US" dirty="0" smtClean="0"/>
          </a:p>
        </p:txBody>
      </p:sp>
      <p:sp>
        <p:nvSpPr>
          <p:cNvPr id="5" name="Slide Number Placeholder 4"/>
          <p:cNvSpPr>
            <a:spLocks noGrp="1"/>
          </p:cNvSpPr>
          <p:nvPr>
            <p:ph type="sldNum" sz="quarter" idx="12"/>
          </p:nvPr>
        </p:nvSpPr>
        <p:spPr/>
        <p:txBody>
          <a:bodyPr/>
          <a:lstStyle/>
          <a:p>
            <a:fld id="{3CC63E4C-4642-794D-A2FD-70F6B81535F5}" type="slidenum">
              <a:rPr lang="en-US" smtClean="0"/>
              <a:pPr/>
              <a:t>7</a:t>
            </a:fld>
            <a:endParaRPr lang="en-US"/>
          </a:p>
        </p:txBody>
      </p:sp>
    </p:spTree>
    <p:extLst>
      <p:ext uri="{BB962C8B-B14F-4D97-AF65-F5344CB8AC3E}">
        <p14:creationId xmlns:p14="http://schemas.microsoft.com/office/powerpoint/2010/main" val="20899639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a:t>
            </a:r>
            <a:endParaRPr lang="en-US" dirty="0"/>
          </a:p>
        </p:txBody>
      </p:sp>
      <p:sp>
        <p:nvSpPr>
          <p:cNvPr id="3" name="Content Placeholder 2"/>
          <p:cNvSpPr>
            <a:spLocks noGrp="1"/>
          </p:cNvSpPr>
          <p:nvPr>
            <p:ph idx="1"/>
          </p:nvPr>
        </p:nvSpPr>
        <p:spPr/>
        <p:txBody>
          <a:bodyPr/>
          <a:lstStyle/>
          <a:p>
            <a:r>
              <a:rPr lang="en-US" dirty="0" smtClean="0"/>
              <a:t>Cache Replacement Policies</a:t>
            </a:r>
          </a:p>
          <a:p>
            <a:r>
              <a:rPr lang="en-US" dirty="0" smtClean="0"/>
              <a:t>Understanding Cache misses</a:t>
            </a:r>
          </a:p>
          <a:p>
            <a:r>
              <a:rPr lang="en-US" dirty="0" smtClean="0"/>
              <a:t>Increasing Cache Performance</a:t>
            </a:r>
          </a:p>
          <a:p>
            <a:r>
              <a:rPr lang="en-US" dirty="0" smtClean="0"/>
              <a:t>Performance of multi-level Caches (L1,L2, </a:t>
            </a:r>
            <a:r>
              <a:rPr lang="is-IS" dirty="0" smtClean="0"/>
              <a:t>…)</a:t>
            </a:r>
            <a:endParaRPr lang="en-US" dirty="0" smtClean="0"/>
          </a:p>
          <a:p>
            <a:r>
              <a:rPr lang="en-US" dirty="0" smtClean="0"/>
              <a:t>Real world example caches</a:t>
            </a:r>
          </a:p>
          <a:p>
            <a:endParaRPr lang="en-US" dirty="0" smtClean="0"/>
          </a:p>
          <a:p>
            <a:endParaRPr lang="en-US" dirty="0" smtClean="0"/>
          </a:p>
          <a:p>
            <a:endParaRPr lang="en-US" dirty="0"/>
          </a:p>
        </p:txBody>
      </p:sp>
      <p:sp>
        <p:nvSpPr>
          <p:cNvPr id="4" name="Date Placeholder 3"/>
          <p:cNvSpPr>
            <a:spLocks noGrp="1"/>
          </p:cNvSpPr>
          <p:nvPr>
            <p:ph type="dt" sz="half" idx="10"/>
          </p:nvPr>
        </p:nvSpPr>
        <p:spPr/>
        <p:txBody>
          <a:bodyPr/>
          <a:lstStyle/>
          <a:p>
            <a:fld id="{0C4C3A35-71AF-2941-8129-F4C060A443F0}" type="datetime1">
              <a:rPr lang="en-US" smtClean="0"/>
              <a:t>10/21/15</a:t>
            </a:fld>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8</a:t>
            </a:fld>
            <a:endParaRPr lang="en-US" dirty="0"/>
          </a:p>
        </p:txBody>
      </p:sp>
    </p:spTree>
    <p:extLst>
      <p:ext uri="{BB962C8B-B14F-4D97-AF65-F5344CB8AC3E}">
        <p14:creationId xmlns:p14="http://schemas.microsoft.com/office/powerpoint/2010/main" val="366496738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a:xfrm>
            <a:off x="457200" y="38100"/>
            <a:ext cx="8229600" cy="1143000"/>
          </a:xfrm>
        </p:spPr>
        <p:txBody>
          <a:bodyPr/>
          <a:lstStyle/>
          <a:p>
            <a:pPr eaLnBrk="1" hangingPunct="1"/>
            <a:r>
              <a:rPr lang="en-US" dirty="0"/>
              <a:t>Four-Way </a:t>
            </a:r>
            <a:r>
              <a:rPr lang="en-US" dirty="0" smtClean="0"/>
              <a:t>Set-Associative </a:t>
            </a:r>
            <a:r>
              <a:rPr lang="en-US" dirty="0"/>
              <a:t>Cache</a:t>
            </a:r>
          </a:p>
        </p:txBody>
      </p:sp>
      <p:sp>
        <p:nvSpPr>
          <p:cNvPr id="1691651" name="Rectangle 3"/>
          <p:cNvSpPr>
            <a:spLocks noGrp="1" noChangeArrowheads="1"/>
          </p:cNvSpPr>
          <p:nvPr>
            <p:ph type="body" idx="1"/>
          </p:nvPr>
        </p:nvSpPr>
        <p:spPr>
          <a:xfrm>
            <a:off x="533400" y="962025"/>
            <a:ext cx="8153400" cy="415925"/>
          </a:xfrm>
        </p:spPr>
        <p:txBody>
          <a:bodyPr rtlCol="0">
            <a:normAutofit fontScale="77500" lnSpcReduction="20000"/>
          </a:bodyPr>
          <a:lstStyle/>
          <a:p>
            <a:pPr eaLnBrk="1" fontAlgn="auto" hangingPunct="1">
              <a:spcAft>
                <a:spcPts val="0"/>
              </a:spcAft>
              <a:buFont typeface="Arial"/>
              <a:buChar char="•"/>
              <a:defRPr/>
            </a:pPr>
            <a:r>
              <a:rPr lang="en-US" dirty="0">
                <a:ea typeface="+mn-ea"/>
                <a:cs typeface="+mn-cs"/>
              </a:rPr>
              <a:t>2</a:t>
            </a:r>
            <a:r>
              <a:rPr lang="en-US" baseline="30000" dirty="0">
                <a:ea typeface="+mn-ea"/>
                <a:cs typeface="+mn-cs"/>
              </a:rPr>
              <a:t>8</a:t>
            </a:r>
            <a:r>
              <a:rPr lang="en-US" dirty="0">
                <a:ea typeface="+mn-ea"/>
                <a:cs typeface="+mn-cs"/>
              </a:rPr>
              <a:t> = 256 sets each with four ways (each with one block)</a:t>
            </a:r>
          </a:p>
        </p:txBody>
      </p:sp>
      <p:grpSp>
        <p:nvGrpSpPr>
          <p:cNvPr id="2" name="Group 249"/>
          <p:cNvGrpSpPr>
            <a:grpSpLocks/>
          </p:cNvGrpSpPr>
          <p:nvPr/>
        </p:nvGrpSpPr>
        <p:grpSpPr bwMode="auto">
          <a:xfrm>
            <a:off x="3289300" y="1270000"/>
            <a:ext cx="2835275" cy="498475"/>
            <a:chOff x="2072" y="896"/>
            <a:chExt cx="1786" cy="314"/>
          </a:xfrm>
        </p:grpSpPr>
        <p:sp>
          <p:nvSpPr>
            <p:cNvPr id="53429" name="Line 44"/>
            <p:cNvSpPr>
              <a:spLocks noChangeShapeType="1"/>
            </p:cNvSpPr>
            <p:nvPr/>
          </p:nvSpPr>
          <p:spPr bwMode="auto">
            <a:xfrm flipV="1">
              <a:off x="3026" y="1061"/>
              <a:ext cx="3" cy="149"/>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30" name="Line 45"/>
            <p:cNvSpPr>
              <a:spLocks noChangeShapeType="1"/>
            </p:cNvSpPr>
            <p:nvPr/>
          </p:nvSpPr>
          <p:spPr bwMode="auto">
            <a:xfrm flipV="1">
              <a:off x="3570" y="1051"/>
              <a:ext cx="1" cy="145"/>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31" name="Freeform 46"/>
            <p:cNvSpPr>
              <a:spLocks/>
            </p:cNvSpPr>
            <p:nvPr/>
          </p:nvSpPr>
          <p:spPr bwMode="auto">
            <a:xfrm>
              <a:off x="2158" y="1059"/>
              <a:ext cx="1570" cy="151"/>
            </a:xfrm>
            <a:custGeom>
              <a:avLst/>
              <a:gdLst>
                <a:gd name="T0" fmla="*/ 0 w 1570"/>
                <a:gd name="T1" fmla="*/ 149 h 151"/>
                <a:gd name="T2" fmla="*/ 3 w 1570"/>
                <a:gd name="T3" fmla="*/ 0 h 151"/>
                <a:gd name="T4" fmla="*/ 1570 w 1570"/>
                <a:gd name="T5" fmla="*/ 0 h 151"/>
                <a:gd name="T6" fmla="*/ 1570 w 1570"/>
                <a:gd name="T7" fmla="*/ 151 h 151"/>
                <a:gd name="T8" fmla="*/ 3 w 1570"/>
                <a:gd name="T9" fmla="*/ 151 h 151"/>
                <a:gd name="T10" fmla="*/ 3 w 1570"/>
                <a:gd name="T11" fmla="*/ 151 h 151"/>
                <a:gd name="T12" fmla="*/ 0 60000 65536"/>
                <a:gd name="T13" fmla="*/ 0 60000 65536"/>
                <a:gd name="T14" fmla="*/ 0 60000 65536"/>
                <a:gd name="T15" fmla="*/ 0 60000 65536"/>
                <a:gd name="T16" fmla="*/ 0 60000 65536"/>
                <a:gd name="T17" fmla="*/ 0 60000 65536"/>
                <a:gd name="T18" fmla="*/ 0 w 1570"/>
                <a:gd name="T19" fmla="*/ 0 h 151"/>
                <a:gd name="T20" fmla="*/ 1570 w 1570"/>
                <a:gd name="T21" fmla="*/ 151 h 151"/>
              </a:gdLst>
              <a:ahLst/>
              <a:cxnLst>
                <a:cxn ang="T12">
                  <a:pos x="T0" y="T1"/>
                </a:cxn>
                <a:cxn ang="T13">
                  <a:pos x="T2" y="T3"/>
                </a:cxn>
                <a:cxn ang="T14">
                  <a:pos x="T4" y="T5"/>
                </a:cxn>
                <a:cxn ang="T15">
                  <a:pos x="T6" y="T7"/>
                </a:cxn>
                <a:cxn ang="T16">
                  <a:pos x="T8" y="T9"/>
                </a:cxn>
                <a:cxn ang="T17">
                  <a:pos x="T10" y="T11"/>
                </a:cxn>
              </a:cxnLst>
              <a:rect l="T18" t="T19" r="T20" b="T21"/>
              <a:pathLst>
                <a:path w="1570" h="151">
                  <a:moveTo>
                    <a:pt x="0" y="149"/>
                  </a:moveTo>
                  <a:lnTo>
                    <a:pt x="3" y="0"/>
                  </a:lnTo>
                  <a:lnTo>
                    <a:pt x="1570" y="0"/>
                  </a:lnTo>
                  <a:lnTo>
                    <a:pt x="1570" y="151"/>
                  </a:lnTo>
                  <a:lnTo>
                    <a:pt x="3" y="151"/>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432" name="Text Box 47"/>
            <p:cNvSpPr txBox="1">
              <a:spLocks noChangeArrowheads="1"/>
            </p:cNvSpPr>
            <p:nvPr/>
          </p:nvSpPr>
          <p:spPr bwMode="auto">
            <a:xfrm>
              <a:off x="2072" y="896"/>
              <a:ext cx="1786" cy="154"/>
            </a:xfrm>
            <a:prstGeom prst="rect">
              <a:avLst/>
            </a:prstGeom>
            <a:noFill/>
            <a:ln w="12700">
              <a:noFill/>
              <a:miter lim="800000"/>
              <a:headEnd/>
              <a:tailEnd/>
            </a:ln>
          </p:spPr>
          <p:txBody>
            <a:bodyPr>
              <a:prstTxWarp prst="textNoShape">
                <a:avLst/>
              </a:prstTxWarp>
              <a:spAutoFit/>
            </a:bodyPr>
            <a:lstStyle/>
            <a:p>
              <a:r>
                <a:rPr lang="en-US" sz="1000">
                  <a:latin typeface="Calibri" charset="0"/>
                </a:rPr>
                <a:t>31 30       . . .                13 12  11     . . .           2  1  0</a:t>
              </a:r>
            </a:p>
          </p:txBody>
        </p:sp>
      </p:grpSp>
      <p:sp>
        <p:nvSpPr>
          <p:cNvPr id="53253" name="Text Box 48"/>
          <p:cNvSpPr txBox="1">
            <a:spLocks noChangeArrowheads="1"/>
          </p:cNvSpPr>
          <p:nvPr/>
        </p:nvSpPr>
        <p:spPr bwMode="auto">
          <a:xfrm>
            <a:off x="6096000" y="1193800"/>
            <a:ext cx="1419225" cy="336550"/>
          </a:xfrm>
          <a:prstGeom prst="rect">
            <a:avLst/>
          </a:prstGeom>
          <a:noFill/>
          <a:ln w="12700">
            <a:noFill/>
            <a:miter lim="800000"/>
            <a:headEnd/>
            <a:tailEnd/>
          </a:ln>
        </p:spPr>
        <p:txBody>
          <a:bodyPr>
            <a:prstTxWarp prst="textNoShape">
              <a:avLst/>
            </a:prstTxWarp>
            <a:spAutoFit/>
          </a:bodyPr>
          <a:lstStyle/>
          <a:p>
            <a:r>
              <a:rPr lang="en-US" sz="1600">
                <a:latin typeface="Calibri" charset="0"/>
              </a:rPr>
              <a:t>Byte offset</a:t>
            </a:r>
          </a:p>
        </p:txBody>
      </p:sp>
      <p:sp>
        <p:nvSpPr>
          <p:cNvPr id="53254" name="Line 49"/>
          <p:cNvSpPr>
            <a:spLocks noChangeShapeType="1"/>
          </p:cNvSpPr>
          <p:nvPr/>
        </p:nvSpPr>
        <p:spPr bwMode="auto">
          <a:xfrm flipH="1">
            <a:off x="5819775" y="1346200"/>
            <a:ext cx="304800" cy="304800"/>
          </a:xfrm>
          <a:prstGeom prst="line">
            <a:avLst/>
          </a:prstGeom>
          <a:noFill/>
          <a:ln w="12700">
            <a:solidFill>
              <a:schemeClr val="tx1"/>
            </a:solidFill>
            <a:round/>
            <a:headEnd/>
            <a:tailEnd type="triangle" w="med" len="med"/>
          </a:ln>
        </p:spPr>
        <p:txBody>
          <a:bodyPr>
            <a:prstTxWarp prst="textNoShape">
              <a:avLst/>
            </a:prstTxWarp>
          </a:bodyPr>
          <a:lstStyle/>
          <a:p>
            <a:endParaRPr lang="en-US"/>
          </a:p>
        </p:txBody>
      </p:sp>
      <p:grpSp>
        <p:nvGrpSpPr>
          <p:cNvPr id="3" name="Group 162"/>
          <p:cNvGrpSpPr>
            <a:grpSpLocks/>
          </p:cNvGrpSpPr>
          <p:nvPr/>
        </p:nvGrpSpPr>
        <p:grpSpPr bwMode="auto">
          <a:xfrm>
            <a:off x="6477000" y="2411413"/>
            <a:ext cx="2057400" cy="2135187"/>
            <a:chOff x="4128" y="1632"/>
            <a:chExt cx="1296" cy="1345"/>
          </a:xfrm>
        </p:grpSpPr>
        <p:sp>
          <p:nvSpPr>
            <p:cNvPr id="53411" name="Freeform 62"/>
            <p:cNvSpPr>
              <a:spLocks/>
            </p:cNvSpPr>
            <p:nvPr/>
          </p:nvSpPr>
          <p:spPr bwMode="auto">
            <a:xfrm>
              <a:off x="4405" y="1829"/>
              <a:ext cx="1019" cy="1103"/>
            </a:xfrm>
            <a:custGeom>
              <a:avLst/>
              <a:gdLst>
                <a:gd name="T0" fmla="*/ 66 w 1608"/>
                <a:gd name="T1" fmla="*/ 1101 h 1103"/>
                <a:gd name="T2" fmla="*/ 66 w 1608"/>
                <a:gd name="T3" fmla="*/ 0 h 1103"/>
                <a:gd name="T4" fmla="*/ 0 w 1608"/>
                <a:gd name="T5" fmla="*/ 0 h 1103"/>
                <a:gd name="T6" fmla="*/ 0 w 1608"/>
                <a:gd name="T7" fmla="*/ 1103 h 1103"/>
                <a:gd name="T8" fmla="*/ 66 w 1608"/>
                <a:gd name="T9" fmla="*/ 1103 h 1103"/>
                <a:gd name="T10" fmla="*/ 66 w 1608"/>
                <a:gd name="T11" fmla="*/ 1103 h 1103"/>
                <a:gd name="T12" fmla="*/ 0 60000 65536"/>
                <a:gd name="T13" fmla="*/ 0 60000 65536"/>
                <a:gd name="T14" fmla="*/ 0 60000 65536"/>
                <a:gd name="T15" fmla="*/ 0 60000 65536"/>
                <a:gd name="T16" fmla="*/ 0 60000 65536"/>
                <a:gd name="T17" fmla="*/ 0 60000 65536"/>
                <a:gd name="T18" fmla="*/ 0 w 1608"/>
                <a:gd name="T19" fmla="*/ 0 h 1103"/>
                <a:gd name="T20" fmla="*/ 1608 w 1608"/>
                <a:gd name="T21" fmla="*/ 1103 h 1103"/>
              </a:gdLst>
              <a:ahLst/>
              <a:cxnLst>
                <a:cxn ang="T12">
                  <a:pos x="T0" y="T1"/>
                </a:cxn>
                <a:cxn ang="T13">
                  <a:pos x="T2" y="T3"/>
                </a:cxn>
                <a:cxn ang="T14">
                  <a:pos x="T4" y="T5"/>
                </a:cxn>
                <a:cxn ang="T15">
                  <a:pos x="T6" y="T7"/>
                </a:cxn>
                <a:cxn ang="T16">
                  <a:pos x="T8" y="T9"/>
                </a:cxn>
                <a:cxn ang="T17">
                  <a:pos x="T10" y="T11"/>
                </a:cxn>
              </a:cxnLst>
              <a:rect l="T18" t="T19" r="T20" b="T21"/>
              <a:pathLst>
                <a:path w="1608" h="1103">
                  <a:moveTo>
                    <a:pt x="1608" y="1101"/>
                  </a:moveTo>
                  <a:lnTo>
                    <a:pt x="1608" y="0"/>
                  </a:lnTo>
                  <a:lnTo>
                    <a:pt x="0" y="0"/>
                  </a:lnTo>
                  <a:lnTo>
                    <a:pt x="0" y="1103"/>
                  </a:lnTo>
                  <a:lnTo>
                    <a:pt x="1608" y="1103"/>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grpSp>
          <p:nvGrpSpPr>
            <p:cNvPr id="4" name="Group 63"/>
            <p:cNvGrpSpPr>
              <a:grpSpLocks/>
            </p:cNvGrpSpPr>
            <p:nvPr/>
          </p:nvGrpSpPr>
          <p:grpSpPr bwMode="auto">
            <a:xfrm>
              <a:off x="4405" y="1925"/>
              <a:ext cx="1019" cy="894"/>
              <a:chOff x="2208" y="1920"/>
              <a:chExt cx="2130" cy="894"/>
            </a:xfrm>
          </p:grpSpPr>
          <p:sp>
            <p:nvSpPr>
              <p:cNvPr id="53419" name="Freeform 64"/>
              <p:cNvSpPr>
                <a:spLocks/>
              </p:cNvSpPr>
              <p:nvPr/>
            </p:nvSpPr>
            <p:spPr bwMode="auto">
              <a:xfrm>
                <a:off x="2208" y="2263"/>
                <a:ext cx="2130" cy="110"/>
              </a:xfrm>
              <a:custGeom>
                <a:avLst/>
                <a:gdLst>
                  <a:gd name="T0" fmla="*/ 11506 w 1608"/>
                  <a:gd name="T1" fmla="*/ 110 h 110"/>
                  <a:gd name="T2" fmla="*/ 11506 w 1608"/>
                  <a:gd name="T3" fmla="*/ 0 h 110"/>
                  <a:gd name="T4" fmla="*/ 0 w 1608"/>
                  <a:gd name="T5" fmla="*/ 0 h 110"/>
                  <a:gd name="T6" fmla="*/ 0 w 1608"/>
                  <a:gd name="T7" fmla="*/ 110 h 110"/>
                  <a:gd name="T8" fmla="*/ 11506 w 1608"/>
                  <a:gd name="T9" fmla="*/ 110 h 110"/>
                  <a:gd name="T10" fmla="*/ 11506 w 1608"/>
                  <a:gd name="T11" fmla="*/ 110 h 110"/>
                  <a:gd name="T12" fmla="*/ 0 60000 65536"/>
                  <a:gd name="T13" fmla="*/ 0 60000 65536"/>
                  <a:gd name="T14" fmla="*/ 0 60000 65536"/>
                  <a:gd name="T15" fmla="*/ 0 60000 65536"/>
                  <a:gd name="T16" fmla="*/ 0 60000 65536"/>
                  <a:gd name="T17" fmla="*/ 0 60000 65536"/>
                  <a:gd name="T18" fmla="*/ 0 w 1608"/>
                  <a:gd name="T19" fmla="*/ 0 h 110"/>
                  <a:gd name="T20" fmla="*/ 1608 w 1608"/>
                  <a:gd name="T21" fmla="*/ 110 h 110"/>
                </a:gdLst>
                <a:ahLst/>
                <a:cxnLst>
                  <a:cxn ang="T12">
                    <a:pos x="T0" y="T1"/>
                  </a:cxn>
                  <a:cxn ang="T13">
                    <a:pos x="T2" y="T3"/>
                  </a:cxn>
                  <a:cxn ang="T14">
                    <a:pos x="T4" y="T5"/>
                  </a:cxn>
                  <a:cxn ang="T15">
                    <a:pos x="T6" y="T7"/>
                  </a:cxn>
                  <a:cxn ang="T16">
                    <a:pos x="T8" y="T9"/>
                  </a:cxn>
                  <a:cxn ang="T17">
                    <a:pos x="T10" y="T11"/>
                  </a:cxn>
                </a:cxnLst>
                <a:rect l="T18" t="T19" r="T20" b="T21"/>
                <a:pathLst>
                  <a:path w="1608" h="110">
                    <a:moveTo>
                      <a:pt x="1608" y="110"/>
                    </a:moveTo>
                    <a:lnTo>
                      <a:pt x="1608" y="0"/>
                    </a:lnTo>
                    <a:lnTo>
                      <a:pt x="0" y="0"/>
                    </a:lnTo>
                    <a:lnTo>
                      <a:pt x="0" y="110"/>
                    </a:lnTo>
                    <a:lnTo>
                      <a:pt x="1608" y="110"/>
                    </a:lnTo>
                    <a:close/>
                  </a:path>
                </a:pathLst>
              </a:custGeom>
              <a:solidFill>
                <a:schemeClr val="hlink"/>
              </a:solidFill>
              <a:ln w="9525">
                <a:solidFill>
                  <a:schemeClr val="hlink"/>
                </a:solidFill>
                <a:round/>
                <a:headEnd/>
                <a:tailEnd/>
              </a:ln>
            </p:spPr>
            <p:txBody>
              <a:bodyPr>
                <a:prstTxWarp prst="textNoShape">
                  <a:avLst/>
                </a:prstTxWarp>
              </a:bodyPr>
              <a:lstStyle/>
              <a:p>
                <a:endParaRPr lang="en-US">
                  <a:latin typeface="Calibri" charset="0"/>
                </a:endParaRPr>
              </a:p>
            </p:txBody>
          </p:sp>
          <p:sp>
            <p:nvSpPr>
              <p:cNvPr id="53420" name="Freeform 65"/>
              <p:cNvSpPr>
                <a:spLocks/>
              </p:cNvSpPr>
              <p:nvPr/>
            </p:nvSpPr>
            <p:spPr bwMode="auto">
              <a:xfrm>
                <a:off x="2208" y="2263"/>
                <a:ext cx="2130" cy="110"/>
              </a:xfrm>
              <a:custGeom>
                <a:avLst/>
                <a:gdLst>
                  <a:gd name="T0" fmla="*/ 11506 w 1608"/>
                  <a:gd name="T1" fmla="*/ 110 h 110"/>
                  <a:gd name="T2" fmla="*/ 11506 w 1608"/>
                  <a:gd name="T3" fmla="*/ 0 h 110"/>
                  <a:gd name="T4" fmla="*/ 0 w 1608"/>
                  <a:gd name="T5" fmla="*/ 0 h 110"/>
                  <a:gd name="T6" fmla="*/ 0 w 1608"/>
                  <a:gd name="T7" fmla="*/ 110 h 110"/>
                  <a:gd name="T8" fmla="*/ 11506 w 1608"/>
                  <a:gd name="T9" fmla="*/ 110 h 110"/>
                  <a:gd name="T10" fmla="*/ 11506 w 1608"/>
                  <a:gd name="T11" fmla="*/ 110 h 110"/>
                  <a:gd name="T12" fmla="*/ 0 60000 65536"/>
                  <a:gd name="T13" fmla="*/ 0 60000 65536"/>
                  <a:gd name="T14" fmla="*/ 0 60000 65536"/>
                  <a:gd name="T15" fmla="*/ 0 60000 65536"/>
                  <a:gd name="T16" fmla="*/ 0 60000 65536"/>
                  <a:gd name="T17" fmla="*/ 0 60000 65536"/>
                  <a:gd name="T18" fmla="*/ 0 w 1608"/>
                  <a:gd name="T19" fmla="*/ 0 h 110"/>
                  <a:gd name="T20" fmla="*/ 1608 w 1608"/>
                  <a:gd name="T21" fmla="*/ 110 h 110"/>
                </a:gdLst>
                <a:ahLst/>
                <a:cxnLst>
                  <a:cxn ang="T12">
                    <a:pos x="T0" y="T1"/>
                  </a:cxn>
                  <a:cxn ang="T13">
                    <a:pos x="T2" y="T3"/>
                  </a:cxn>
                  <a:cxn ang="T14">
                    <a:pos x="T4" y="T5"/>
                  </a:cxn>
                  <a:cxn ang="T15">
                    <a:pos x="T6" y="T7"/>
                  </a:cxn>
                  <a:cxn ang="T16">
                    <a:pos x="T8" y="T9"/>
                  </a:cxn>
                  <a:cxn ang="T17">
                    <a:pos x="T10" y="T11"/>
                  </a:cxn>
                </a:cxnLst>
                <a:rect l="T18" t="T19" r="T20" b="T21"/>
                <a:pathLst>
                  <a:path w="1608" h="110">
                    <a:moveTo>
                      <a:pt x="1608" y="110"/>
                    </a:moveTo>
                    <a:lnTo>
                      <a:pt x="1608" y="0"/>
                    </a:lnTo>
                    <a:lnTo>
                      <a:pt x="0" y="0"/>
                    </a:lnTo>
                    <a:lnTo>
                      <a:pt x="0" y="110"/>
                    </a:lnTo>
                    <a:lnTo>
                      <a:pt x="1608" y="110"/>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421" name="Line 66"/>
              <p:cNvSpPr>
                <a:spLocks noChangeShapeType="1"/>
              </p:cNvSpPr>
              <p:nvPr/>
            </p:nvSpPr>
            <p:spPr bwMode="auto">
              <a:xfrm flipH="1">
                <a:off x="2208" y="1920"/>
                <a:ext cx="2130" cy="2"/>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22" name="Line 67"/>
              <p:cNvSpPr>
                <a:spLocks noChangeShapeType="1"/>
              </p:cNvSpPr>
              <p:nvPr/>
            </p:nvSpPr>
            <p:spPr bwMode="auto">
              <a:xfrm flipH="1">
                <a:off x="2208" y="2044"/>
                <a:ext cx="2130" cy="2"/>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23" name="Line 68"/>
              <p:cNvSpPr>
                <a:spLocks noChangeShapeType="1"/>
              </p:cNvSpPr>
              <p:nvPr/>
            </p:nvSpPr>
            <p:spPr bwMode="auto">
              <a:xfrm flipH="1">
                <a:off x="2208" y="2154"/>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24" name="Line 69"/>
              <p:cNvSpPr>
                <a:spLocks noChangeShapeType="1"/>
              </p:cNvSpPr>
              <p:nvPr/>
            </p:nvSpPr>
            <p:spPr bwMode="auto">
              <a:xfrm flipH="1">
                <a:off x="2208" y="237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25" name="Line 70"/>
              <p:cNvSpPr>
                <a:spLocks noChangeShapeType="1"/>
              </p:cNvSpPr>
              <p:nvPr/>
            </p:nvSpPr>
            <p:spPr bwMode="auto">
              <a:xfrm flipH="1">
                <a:off x="2208" y="248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26" name="Line 71"/>
              <p:cNvSpPr>
                <a:spLocks noChangeShapeType="1"/>
              </p:cNvSpPr>
              <p:nvPr/>
            </p:nvSpPr>
            <p:spPr bwMode="auto">
              <a:xfrm flipH="1">
                <a:off x="2208" y="259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27" name="Line 72"/>
              <p:cNvSpPr>
                <a:spLocks noChangeShapeType="1"/>
              </p:cNvSpPr>
              <p:nvPr/>
            </p:nvSpPr>
            <p:spPr bwMode="auto">
              <a:xfrm flipH="1">
                <a:off x="2208" y="270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28" name="Line 73"/>
              <p:cNvSpPr>
                <a:spLocks noChangeShapeType="1"/>
              </p:cNvSpPr>
              <p:nvPr/>
            </p:nvSpPr>
            <p:spPr bwMode="auto">
              <a:xfrm flipH="1">
                <a:off x="2208" y="2813"/>
                <a:ext cx="2130" cy="1"/>
              </a:xfrm>
              <a:prstGeom prst="line">
                <a:avLst/>
              </a:prstGeom>
              <a:noFill/>
              <a:ln w="20638">
                <a:solidFill>
                  <a:srgbClr val="000000"/>
                </a:solidFill>
                <a:round/>
                <a:headEnd/>
                <a:tailEnd/>
              </a:ln>
            </p:spPr>
            <p:txBody>
              <a:bodyPr>
                <a:prstTxWarp prst="textNoShape">
                  <a:avLst/>
                </a:prstTxWarp>
              </a:bodyPr>
              <a:lstStyle/>
              <a:p>
                <a:endParaRPr lang="en-US"/>
              </a:p>
            </p:txBody>
          </p:sp>
        </p:grpSp>
        <p:sp>
          <p:nvSpPr>
            <p:cNvPr id="53413" name="Line 74"/>
            <p:cNvSpPr>
              <a:spLocks noChangeShapeType="1"/>
            </p:cNvSpPr>
            <p:nvPr/>
          </p:nvSpPr>
          <p:spPr bwMode="auto">
            <a:xfrm>
              <a:off x="4480" y="1835"/>
              <a:ext cx="4" cy="1100"/>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14" name="Line 75"/>
            <p:cNvSpPr>
              <a:spLocks noChangeShapeType="1"/>
            </p:cNvSpPr>
            <p:nvPr/>
          </p:nvSpPr>
          <p:spPr bwMode="auto">
            <a:xfrm>
              <a:off x="4876" y="1824"/>
              <a:ext cx="1" cy="1106"/>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15" name="Text Box 76"/>
            <p:cNvSpPr txBox="1">
              <a:spLocks noChangeArrowheads="1"/>
            </p:cNvSpPr>
            <p:nvPr/>
          </p:nvSpPr>
          <p:spPr bwMode="auto">
            <a:xfrm>
              <a:off x="4993" y="1637"/>
              <a:ext cx="352"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Data</a:t>
              </a:r>
            </a:p>
          </p:txBody>
        </p:sp>
        <p:sp>
          <p:nvSpPr>
            <p:cNvPr id="53416" name="Text Box 78"/>
            <p:cNvSpPr txBox="1">
              <a:spLocks noChangeArrowheads="1"/>
            </p:cNvSpPr>
            <p:nvPr/>
          </p:nvSpPr>
          <p:spPr bwMode="auto">
            <a:xfrm>
              <a:off x="4512" y="1632"/>
              <a:ext cx="308"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Tag</a:t>
              </a:r>
            </a:p>
          </p:txBody>
        </p:sp>
        <p:sp>
          <p:nvSpPr>
            <p:cNvPr id="53417" name="Text Box 79"/>
            <p:cNvSpPr txBox="1">
              <a:spLocks noChangeArrowheads="1"/>
            </p:cNvSpPr>
            <p:nvPr/>
          </p:nvSpPr>
          <p:spPr bwMode="auto">
            <a:xfrm>
              <a:off x="4368" y="1632"/>
              <a:ext cx="191"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V</a:t>
              </a:r>
            </a:p>
          </p:txBody>
        </p:sp>
        <p:sp>
          <p:nvSpPr>
            <p:cNvPr id="53418" name="Text Box 80"/>
            <p:cNvSpPr txBox="1">
              <a:spLocks noChangeArrowheads="1"/>
            </p:cNvSpPr>
            <p:nvPr/>
          </p:nvSpPr>
          <p:spPr bwMode="auto">
            <a:xfrm>
              <a:off x="4128" y="1776"/>
              <a:ext cx="302" cy="1201"/>
            </a:xfrm>
            <a:prstGeom prst="rect">
              <a:avLst/>
            </a:prstGeom>
            <a:noFill/>
            <a:ln w="12700">
              <a:noFill/>
              <a:miter lim="800000"/>
              <a:headEnd/>
              <a:tailEnd/>
            </a:ln>
          </p:spPr>
          <p:txBody>
            <a:bodyPr wrap="none">
              <a:prstTxWarp prst="textNoShape">
                <a:avLst/>
              </a:prstTxWarp>
              <a:spAutoFit/>
            </a:bodyPr>
            <a:lstStyle/>
            <a:p>
              <a:pPr algn="r">
                <a:lnSpc>
                  <a:spcPct val="110000"/>
                </a:lnSpc>
              </a:pPr>
              <a:r>
                <a:rPr lang="en-US" sz="1200">
                  <a:latin typeface="Calibri" charset="0"/>
                </a:rPr>
                <a:t>0</a:t>
              </a:r>
            </a:p>
            <a:p>
              <a:pPr algn="r">
                <a:lnSpc>
                  <a:spcPct val="110000"/>
                </a:lnSpc>
              </a:pPr>
              <a:r>
                <a:rPr lang="en-US" sz="1200">
                  <a:latin typeface="Calibri" charset="0"/>
                </a:rPr>
                <a:t>1</a:t>
              </a:r>
            </a:p>
            <a:p>
              <a:pPr algn="r">
                <a:lnSpc>
                  <a:spcPct val="110000"/>
                </a:lnSpc>
              </a:pPr>
              <a:r>
                <a:rPr lang="en-US" sz="1200">
                  <a:latin typeface="Calibri" charset="0"/>
                </a:rPr>
                <a:t>2</a:t>
              </a:r>
            </a:p>
            <a:p>
              <a:pPr algn="r">
                <a:lnSpc>
                  <a:spcPct val="110000"/>
                </a:lnSpc>
              </a:pPr>
              <a:r>
                <a:rPr lang="en-US" sz="1200">
                  <a:latin typeface="Calibri" charset="0"/>
                </a:rPr>
                <a:t>.</a:t>
              </a:r>
            </a:p>
            <a:p>
              <a:pPr algn="r">
                <a:lnSpc>
                  <a:spcPct val="110000"/>
                </a:lnSpc>
              </a:pPr>
              <a:r>
                <a:rPr lang="en-US" sz="1200">
                  <a:latin typeface="Calibri" charset="0"/>
                </a:rPr>
                <a:t>.</a:t>
              </a:r>
            </a:p>
            <a:p>
              <a:pPr algn="r">
                <a:lnSpc>
                  <a:spcPct val="110000"/>
                </a:lnSpc>
              </a:pPr>
              <a:r>
                <a:rPr lang="en-US" sz="1200">
                  <a:latin typeface="Calibri" charset="0"/>
                </a:rPr>
                <a:t>.</a:t>
              </a:r>
            </a:p>
            <a:p>
              <a:pPr algn="r">
                <a:lnSpc>
                  <a:spcPct val="110000"/>
                </a:lnSpc>
              </a:pPr>
              <a:r>
                <a:rPr lang="en-US" sz="1200">
                  <a:latin typeface="Calibri" charset="0"/>
                </a:rPr>
                <a:t> 253</a:t>
              </a:r>
            </a:p>
            <a:p>
              <a:pPr algn="r">
                <a:lnSpc>
                  <a:spcPct val="110000"/>
                </a:lnSpc>
              </a:pPr>
              <a:r>
                <a:rPr lang="en-US" sz="1200">
                  <a:latin typeface="Calibri" charset="0"/>
                </a:rPr>
                <a:t> 254</a:t>
              </a:r>
            </a:p>
            <a:p>
              <a:pPr algn="r">
                <a:lnSpc>
                  <a:spcPct val="110000"/>
                </a:lnSpc>
              </a:pPr>
              <a:r>
                <a:rPr lang="en-US" sz="1200">
                  <a:latin typeface="Calibri" charset="0"/>
                </a:rPr>
                <a:t> 255</a:t>
              </a:r>
            </a:p>
          </p:txBody>
        </p:sp>
      </p:grpSp>
      <p:grpSp>
        <p:nvGrpSpPr>
          <p:cNvPr id="5" name="Group 163"/>
          <p:cNvGrpSpPr>
            <a:grpSpLocks/>
          </p:cNvGrpSpPr>
          <p:nvPr/>
        </p:nvGrpSpPr>
        <p:grpSpPr bwMode="auto">
          <a:xfrm>
            <a:off x="4495800" y="2411413"/>
            <a:ext cx="2057400" cy="2135187"/>
            <a:chOff x="4128" y="1632"/>
            <a:chExt cx="1296" cy="1345"/>
          </a:xfrm>
        </p:grpSpPr>
        <p:sp>
          <p:nvSpPr>
            <p:cNvPr id="53393" name="Freeform 164"/>
            <p:cNvSpPr>
              <a:spLocks/>
            </p:cNvSpPr>
            <p:nvPr/>
          </p:nvSpPr>
          <p:spPr bwMode="auto">
            <a:xfrm>
              <a:off x="4405" y="1829"/>
              <a:ext cx="1019" cy="1103"/>
            </a:xfrm>
            <a:custGeom>
              <a:avLst/>
              <a:gdLst>
                <a:gd name="T0" fmla="*/ 66 w 1608"/>
                <a:gd name="T1" fmla="*/ 1101 h 1103"/>
                <a:gd name="T2" fmla="*/ 66 w 1608"/>
                <a:gd name="T3" fmla="*/ 0 h 1103"/>
                <a:gd name="T4" fmla="*/ 0 w 1608"/>
                <a:gd name="T5" fmla="*/ 0 h 1103"/>
                <a:gd name="T6" fmla="*/ 0 w 1608"/>
                <a:gd name="T7" fmla="*/ 1103 h 1103"/>
                <a:gd name="T8" fmla="*/ 66 w 1608"/>
                <a:gd name="T9" fmla="*/ 1103 h 1103"/>
                <a:gd name="T10" fmla="*/ 66 w 1608"/>
                <a:gd name="T11" fmla="*/ 1103 h 1103"/>
                <a:gd name="T12" fmla="*/ 0 60000 65536"/>
                <a:gd name="T13" fmla="*/ 0 60000 65536"/>
                <a:gd name="T14" fmla="*/ 0 60000 65536"/>
                <a:gd name="T15" fmla="*/ 0 60000 65536"/>
                <a:gd name="T16" fmla="*/ 0 60000 65536"/>
                <a:gd name="T17" fmla="*/ 0 60000 65536"/>
                <a:gd name="T18" fmla="*/ 0 w 1608"/>
                <a:gd name="T19" fmla="*/ 0 h 1103"/>
                <a:gd name="T20" fmla="*/ 1608 w 1608"/>
                <a:gd name="T21" fmla="*/ 1103 h 1103"/>
              </a:gdLst>
              <a:ahLst/>
              <a:cxnLst>
                <a:cxn ang="T12">
                  <a:pos x="T0" y="T1"/>
                </a:cxn>
                <a:cxn ang="T13">
                  <a:pos x="T2" y="T3"/>
                </a:cxn>
                <a:cxn ang="T14">
                  <a:pos x="T4" y="T5"/>
                </a:cxn>
                <a:cxn ang="T15">
                  <a:pos x="T6" y="T7"/>
                </a:cxn>
                <a:cxn ang="T16">
                  <a:pos x="T8" y="T9"/>
                </a:cxn>
                <a:cxn ang="T17">
                  <a:pos x="T10" y="T11"/>
                </a:cxn>
              </a:cxnLst>
              <a:rect l="T18" t="T19" r="T20" b="T21"/>
              <a:pathLst>
                <a:path w="1608" h="1103">
                  <a:moveTo>
                    <a:pt x="1608" y="1101"/>
                  </a:moveTo>
                  <a:lnTo>
                    <a:pt x="1608" y="0"/>
                  </a:lnTo>
                  <a:lnTo>
                    <a:pt x="0" y="0"/>
                  </a:lnTo>
                  <a:lnTo>
                    <a:pt x="0" y="1103"/>
                  </a:lnTo>
                  <a:lnTo>
                    <a:pt x="1608" y="1103"/>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grpSp>
          <p:nvGrpSpPr>
            <p:cNvPr id="6" name="Group 165"/>
            <p:cNvGrpSpPr>
              <a:grpSpLocks/>
            </p:cNvGrpSpPr>
            <p:nvPr/>
          </p:nvGrpSpPr>
          <p:grpSpPr bwMode="auto">
            <a:xfrm>
              <a:off x="4405" y="1925"/>
              <a:ext cx="1019" cy="894"/>
              <a:chOff x="2208" y="1920"/>
              <a:chExt cx="2130" cy="894"/>
            </a:xfrm>
          </p:grpSpPr>
          <p:sp>
            <p:nvSpPr>
              <p:cNvPr id="53401" name="Freeform 166"/>
              <p:cNvSpPr>
                <a:spLocks/>
              </p:cNvSpPr>
              <p:nvPr/>
            </p:nvSpPr>
            <p:spPr bwMode="auto">
              <a:xfrm>
                <a:off x="2208" y="2263"/>
                <a:ext cx="2130" cy="110"/>
              </a:xfrm>
              <a:custGeom>
                <a:avLst/>
                <a:gdLst>
                  <a:gd name="T0" fmla="*/ 11506 w 1608"/>
                  <a:gd name="T1" fmla="*/ 110 h 110"/>
                  <a:gd name="T2" fmla="*/ 11506 w 1608"/>
                  <a:gd name="T3" fmla="*/ 0 h 110"/>
                  <a:gd name="T4" fmla="*/ 0 w 1608"/>
                  <a:gd name="T5" fmla="*/ 0 h 110"/>
                  <a:gd name="T6" fmla="*/ 0 w 1608"/>
                  <a:gd name="T7" fmla="*/ 110 h 110"/>
                  <a:gd name="T8" fmla="*/ 11506 w 1608"/>
                  <a:gd name="T9" fmla="*/ 110 h 110"/>
                  <a:gd name="T10" fmla="*/ 11506 w 1608"/>
                  <a:gd name="T11" fmla="*/ 110 h 110"/>
                  <a:gd name="T12" fmla="*/ 0 60000 65536"/>
                  <a:gd name="T13" fmla="*/ 0 60000 65536"/>
                  <a:gd name="T14" fmla="*/ 0 60000 65536"/>
                  <a:gd name="T15" fmla="*/ 0 60000 65536"/>
                  <a:gd name="T16" fmla="*/ 0 60000 65536"/>
                  <a:gd name="T17" fmla="*/ 0 60000 65536"/>
                  <a:gd name="T18" fmla="*/ 0 w 1608"/>
                  <a:gd name="T19" fmla="*/ 0 h 110"/>
                  <a:gd name="T20" fmla="*/ 1608 w 1608"/>
                  <a:gd name="T21" fmla="*/ 110 h 110"/>
                </a:gdLst>
                <a:ahLst/>
                <a:cxnLst>
                  <a:cxn ang="T12">
                    <a:pos x="T0" y="T1"/>
                  </a:cxn>
                  <a:cxn ang="T13">
                    <a:pos x="T2" y="T3"/>
                  </a:cxn>
                  <a:cxn ang="T14">
                    <a:pos x="T4" y="T5"/>
                  </a:cxn>
                  <a:cxn ang="T15">
                    <a:pos x="T6" y="T7"/>
                  </a:cxn>
                  <a:cxn ang="T16">
                    <a:pos x="T8" y="T9"/>
                  </a:cxn>
                  <a:cxn ang="T17">
                    <a:pos x="T10" y="T11"/>
                  </a:cxn>
                </a:cxnLst>
                <a:rect l="T18" t="T19" r="T20" b="T21"/>
                <a:pathLst>
                  <a:path w="1608" h="110">
                    <a:moveTo>
                      <a:pt x="1608" y="110"/>
                    </a:moveTo>
                    <a:lnTo>
                      <a:pt x="1608" y="0"/>
                    </a:lnTo>
                    <a:lnTo>
                      <a:pt x="0" y="0"/>
                    </a:lnTo>
                    <a:lnTo>
                      <a:pt x="0" y="110"/>
                    </a:lnTo>
                    <a:lnTo>
                      <a:pt x="1608" y="110"/>
                    </a:lnTo>
                    <a:close/>
                  </a:path>
                </a:pathLst>
              </a:custGeom>
              <a:solidFill>
                <a:schemeClr val="hlink"/>
              </a:solidFill>
              <a:ln w="9525">
                <a:solidFill>
                  <a:schemeClr val="hlink"/>
                </a:solidFill>
                <a:round/>
                <a:headEnd/>
                <a:tailEnd/>
              </a:ln>
            </p:spPr>
            <p:txBody>
              <a:bodyPr>
                <a:prstTxWarp prst="textNoShape">
                  <a:avLst/>
                </a:prstTxWarp>
              </a:bodyPr>
              <a:lstStyle/>
              <a:p>
                <a:endParaRPr lang="en-US">
                  <a:latin typeface="Calibri" charset="0"/>
                </a:endParaRPr>
              </a:p>
            </p:txBody>
          </p:sp>
          <p:sp>
            <p:nvSpPr>
              <p:cNvPr id="53402" name="Freeform 167"/>
              <p:cNvSpPr>
                <a:spLocks/>
              </p:cNvSpPr>
              <p:nvPr/>
            </p:nvSpPr>
            <p:spPr bwMode="auto">
              <a:xfrm>
                <a:off x="2208" y="2263"/>
                <a:ext cx="2130" cy="110"/>
              </a:xfrm>
              <a:custGeom>
                <a:avLst/>
                <a:gdLst>
                  <a:gd name="T0" fmla="*/ 11506 w 1608"/>
                  <a:gd name="T1" fmla="*/ 110 h 110"/>
                  <a:gd name="T2" fmla="*/ 11506 w 1608"/>
                  <a:gd name="T3" fmla="*/ 0 h 110"/>
                  <a:gd name="T4" fmla="*/ 0 w 1608"/>
                  <a:gd name="T5" fmla="*/ 0 h 110"/>
                  <a:gd name="T6" fmla="*/ 0 w 1608"/>
                  <a:gd name="T7" fmla="*/ 110 h 110"/>
                  <a:gd name="T8" fmla="*/ 11506 w 1608"/>
                  <a:gd name="T9" fmla="*/ 110 h 110"/>
                  <a:gd name="T10" fmla="*/ 11506 w 1608"/>
                  <a:gd name="T11" fmla="*/ 110 h 110"/>
                  <a:gd name="T12" fmla="*/ 0 60000 65536"/>
                  <a:gd name="T13" fmla="*/ 0 60000 65536"/>
                  <a:gd name="T14" fmla="*/ 0 60000 65536"/>
                  <a:gd name="T15" fmla="*/ 0 60000 65536"/>
                  <a:gd name="T16" fmla="*/ 0 60000 65536"/>
                  <a:gd name="T17" fmla="*/ 0 60000 65536"/>
                  <a:gd name="T18" fmla="*/ 0 w 1608"/>
                  <a:gd name="T19" fmla="*/ 0 h 110"/>
                  <a:gd name="T20" fmla="*/ 1608 w 1608"/>
                  <a:gd name="T21" fmla="*/ 110 h 110"/>
                </a:gdLst>
                <a:ahLst/>
                <a:cxnLst>
                  <a:cxn ang="T12">
                    <a:pos x="T0" y="T1"/>
                  </a:cxn>
                  <a:cxn ang="T13">
                    <a:pos x="T2" y="T3"/>
                  </a:cxn>
                  <a:cxn ang="T14">
                    <a:pos x="T4" y="T5"/>
                  </a:cxn>
                  <a:cxn ang="T15">
                    <a:pos x="T6" y="T7"/>
                  </a:cxn>
                  <a:cxn ang="T16">
                    <a:pos x="T8" y="T9"/>
                  </a:cxn>
                  <a:cxn ang="T17">
                    <a:pos x="T10" y="T11"/>
                  </a:cxn>
                </a:cxnLst>
                <a:rect l="T18" t="T19" r="T20" b="T21"/>
                <a:pathLst>
                  <a:path w="1608" h="110">
                    <a:moveTo>
                      <a:pt x="1608" y="110"/>
                    </a:moveTo>
                    <a:lnTo>
                      <a:pt x="1608" y="0"/>
                    </a:lnTo>
                    <a:lnTo>
                      <a:pt x="0" y="0"/>
                    </a:lnTo>
                    <a:lnTo>
                      <a:pt x="0" y="110"/>
                    </a:lnTo>
                    <a:lnTo>
                      <a:pt x="1608" y="110"/>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403" name="Line 168"/>
              <p:cNvSpPr>
                <a:spLocks noChangeShapeType="1"/>
              </p:cNvSpPr>
              <p:nvPr/>
            </p:nvSpPr>
            <p:spPr bwMode="auto">
              <a:xfrm flipH="1">
                <a:off x="2208" y="1920"/>
                <a:ext cx="2130" cy="2"/>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04" name="Line 169"/>
              <p:cNvSpPr>
                <a:spLocks noChangeShapeType="1"/>
              </p:cNvSpPr>
              <p:nvPr/>
            </p:nvSpPr>
            <p:spPr bwMode="auto">
              <a:xfrm flipH="1">
                <a:off x="2208" y="2044"/>
                <a:ext cx="2130" cy="2"/>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05" name="Line 170"/>
              <p:cNvSpPr>
                <a:spLocks noChangeShapeType="1"/>
              </p:cNvSpPr>
              <p:nvPr/>
            </p:nvSpPr>
            <p:spPr bwMode="auto">
              <a:xfrm flipH="1">
                <a:off x="2208" y="2154"/>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06" name="Line 171"/>
              <p:cNvSpPr>
                <a:spLocks noChangeShapeType="1"/>
              </p:cNvSpPr>
              <p:nvPr/>
            </p:nvSpPr>
            <p:spPr bwMode="auto">
              <a:xfrm flipH="1">
                <a:off x="2208" y="237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07" name="Line 172"/>
              <p:cNvSpPr>
                <a:spLocks noChangeShapeType="1"/>
              </p:cNvSpPr>
              <p:nvPr/>
            </p:nvSpPr>
            <p:spPr bwMode="auto">
              <a:xfrm flipH="1">
                <a:off x="2208" y="248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08" name="Line 173"/>
              <p:cNvSpPr>
                <a:spLocks noChangeShapeType="1"/>
              </p:cNvSpPr>
              <p:nvPr/>
            </p:nvSpPr>
            <p:spPr bwMode="auto">
              <a:xfrm flipH="1">
                <a:off x="2208" y="259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09" name="Line 174"/>
              <p:cNvSpPr>
                <a:spLocks noChangeShapeType="1"/>
              </p:cNvSpPr>
              <p:nvPr/>
            </p:nvSpPr>
            <p:spPr bwMode="auto">
              <a:xfrm flipH="1">
                <a:off x="2208" y="270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410" name="Line 175"/>
              <p:cNvSpPr>
                <a:spLocks noChangeShapeType="1"/>
              </p:cNvSpPr>
              <p:nvPr/>
            </p:nvSpPr>
            <p:spPr bwMode="auto">
              <a:xfrm flipH="1">
                <a:off x="2208" y="2813"/>
                <a:ext cx="2130" cy="1"/>
              </a:xfrm>
              <a:prstGeom prst="line">
                <a:avLst/>
              </a:prstGeom>
              <a:noFill/>
              <a:ln w="20638">
                <a:solidFill>
                  <a:srgbClr val="000000"/>
                </a:solidFill>
                <a:round/>
                <a:headEnd/>
                <a:tailEnd/>
              </a:ln>
            </p:spPr>
            <p:txBody>
              <a:bodyPr>
                <a:prstTxWarp prst="textNoShape">
                  <a:avLst/>
                </a:prstTxWarp>
              </a:bodyPr>
              <a:lstStyle/>
              <a:p>
                <a:endParaRPr lang="en-US"/>
              </a:p>
            </p:txBody>
          </p:sp>
        </p:grpSp>
        <p:sp>
          <p:nvSpPr>
            <p:cNvPr id="53395" name="Line 176"/>
            <p:cNvSpPr>
              <a:spLocks noChangeShapeType="1"/>
            </p:cNvSpPr>
            <p:nvPr/>
          </p:nvSpPr>
          <p:spPr bwMode="auto">
            <a:xfrm>
              <a:off x="4480" y="1835"/>
              <a:ext cx="4" cy="1100"/>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96" name="Line 177"/>
            <p:cNvSpPr>
              <a:spLocks noChangeShapeType="1"/>
            </p:cNvSpPr>
            <p:nvPr/>
          </p:nvSpPr>
          <p:spPr bwMode="auto">
            <a:xfrm>
              <a:off x="4876" y="1824"/>
              <a:ext cx="1" cy="1106"/>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97" name="Text Box 178"/>
            <p:cNvSpPr txBox="1">
              <a:spLocks noChangeArrowheads="1"/>
            </p:cNvSpPr>
            <p:nvPr/>
          </p:nvSpPr>
          <p:spPr bwMode="auto">
            <a:xfrm>
              <a:off x="4993" y="1637"/>
              <a:ext cx="352"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Data</a:t>
              </a:r>
            </a:p>
          </p:txBody>
        </p:sp>
        <p:sp>
          <p:nvSpPr>
            <p:cNvPr id="53398" name="Text Box 179"/>
            <p:cNvSpPr txBox="1">
              <a:spLocks noChangeArrowheads="1"/>
            </p:cNvSpPr>
            <p:nvPr/>
          </p:nvSpPr>
          <p:spPr bwMode="auto">
            <a:xfrm>
              <a:off x="4512" y="1632"/>
              <a:ext cx="308"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Tag</a:t>
              </a:r>
            </a:p>
          </p:txBody>
        </p:sp>
        <p:sp>
          <p:nvSpPr>
            <p:cNvPr id="53399" name="Text Box 180"/>
            <p:cNvSpPr txBox="1">
              <a:spLocks noChangeArrowheads="1"/>
            </p:cNvSpPr>
            <p:nvPr/>
          </p:nvSpPr>
          <p:spPr bwMode="auto">
            <a:xfrm>
              <a:off x="4368" y="1632"/>
              <a:ext cx="191"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V</a:t>
              </a:r>
            </a:p>
          </p:txBody>
        </p:sp>
        <p:sp>
          <p:nvSpPr>
            <p:cNvPr id="53400" name="Text Box 181"/>
            <p:cNvSpPr txBox="1">
              <a:spLocks noChangeArrowheads="1"/>
            </p:cNvSpPr>
            <p:nvPr/>
          </p:nvSpPr>
          <p:spPr bwMode="auto">
            <a:xfrm>
              <a:off x="4128" y="1776"/>
              <a:ext cx="302" cy="1201"/>
            </a:xfrm>
            <a:prstGeom prst="rect">
              <a:avLst/>
            </a:prstGeom>
            <a:noFill/>
            <a:ln w="12700">
              <a:noFill/>
              <a:miter lim="800000"/>
              <a:headEnd/>
              <a:tailEnd/>
            </a:ln>
          </p:spPr>
          <p:txBody>
            <a:bodyPr wrap="none">
              <a:prstTxWarp prst="textNoShape">
                <a:avLst/>
              </a:prstTxWarp>
              <a:spAutoFit/>
            </a:bodyPr>
            <a:lstStyle/>
            <a:p>
              <a:pPr algn="r">
                <a:lnSpc>
                  <a:spcPct val="110000"/>
                </a:lnSpc>
              </a:pPr>
              <a:r>
                <a:rPr lang="en-US" sz="1200">
                  <a:latin typeface="Calibri" charset="0"/>
                </a:rPr>
                <a:t>0</a:t>
              </a:r>
            </a:p>
            <a:p>
              <a:pPr algn="r">
                <a:lnSpc>
                  <a:spcPct val="110000"/>
                </a:lnSpc>
              </a:pPr>
              <a:r>
                <a:rPr lang="en-US" sz="1200">
                  <a:latin typeface="Calibri" charset="0"/>
                </a:rPr>
                <a:t>1</a:t>
              </a:r>
            </a:p>
            <a:p>
              <a:pPr algn="r">
                <a:lnSpc>
                  <a:spcPct val="110000"/>
                </a:lnSpc>
              </a:pPr>
              <a:r>
                <a:rPr lang="en-US" sz="1200">
                  <a:latin typeface="Calibri" charset="0"/>
                </a:rPr>
                <a:t>2</a:t>
              </a:r>
            </a:p>
            <a:p>
              <a:pPr algn="r">
                <a:lnSpc>
                  <a:spcPct val="110000"/>
                </a:lnSpc>
              </a:pPr>
              <a:r>
                <a:rPr lang="en-US" sz="1200">
                  <a:latin typeface="Calibri" charset="0"/>
                </a:rPr>
                <a:t>.</a:t>
              </a:r>
            </a:p>
            <a:p>
              <a:pPr algn="r">
                <a:lnSpc>
                  <a:spcPct val="110000"/>
                </a:lnSpc>
              </a:pPr>
              <a:r>
                <a:rPr lang="en-US" sz="1200">
                  <a:latin typeface="Calibri" charset="0"/>
                </a:rPr>
                <a:t>.</a:t>
              </a:r>
            </a:p>
            <a:p>
              <a:pPr algn="r">
                <a:lnSpc>
                  <a:spcPct val="110000"/>
                </a:lnSpc>
              </a:pPr>
              <a:r>
                <a:rPr lang="en-US" sz="1200">
                  <a:latin typeface="Calibri" charset="0"/>
                </a:rPr>
                <a:t>.</a:t>
              </a:r>
            </a:p>
            <a:p>
              <a:pPr algn="r">
                <a:lnSpc>
                  <a:spcPct val="110000"/>
                </a:lnSpc>
              </a:pPr>
              <a:r>
                <a:rPr lang="en-US" sz="1200">
                  <a:latin typeface="Calibri" charset="0"/>
                </a:rPr>
                <a:t> 253</a:t>
              </a:r>
            </a:p>
            <a:p>
              <a:pPr algn="r">
                <a:lnSpc>
                  <a:spcPct val="110000"/>
                </a:lnSpc>
              </a:pPr>
              <a:r>
                <a:rPr lang="en-US" sz="1200">
                  <a:latin typeface="Calibri" charset="0"/>
                </a:rPr>
                <a:t> 254</a:t>
              </a:r>
            </a:p>
            <a:p>
              <a:pPr algn="r">
                <a:lnSpc>
                  <a:spcPct val="110000"/>
                </a:lnSpc>
              </a:pPr>
              <a:r>
                <a:rPr lang="en-US" sz="1200">
                  <a:latin typeface="Calibri" charset="0"/>
                </a:rPr>
                <a:t> 255</a:t>
              </a:r>
            </a:p>
          </p:txBody>
        </p:sp>
      </p:grpSp>
      <p:grpSp>
        <p:nvGrpSpPr>
          <p:cNvPr id="7" name="Group 182"/>
          <p:cNvGrpSpPr>
            <a:grpSpLocks/>
          </p:cNvGrpSpPr>
          <p:nvPr/>
        </p:nvGrpSpPr>
        <p:grpSpPr bwMode="auto">
          <a:xfrm>
            <a:off x="2514600" y="2411413"/>
            <a:ext cx="2057400" cy="2135187"/>
            <a:chOff x="4128" y="1632"/>
            <a:chExt cx="1296" cy="1345"/>
          </a:xfrm>
        </p:grpSpPr>
        <p:sp>
          <p:nvSpPr>
            <p:cNvPr id="53375" name="Freeform 183"/>
            <p:cNvSpPr>
              <a:spLocks/>
            </p:cNvSpPr>
            <p:nvPr/>
          </p:nvSpPr>
          <p:spPr bwMode="auto">
            <a:xfrm>
              <a:off x="4405" y="1829"/>
              <a:ext cx="1019" cy="1103"/>
            </a:xfrm>
            <a:custGeom>
              <a:avLst/>
              <a:gdLst>
                <a:gd name="T0" fmla="*/ 66 w 1608"/>
                <a:gd name="T1" fmla="*/ 1101 h 1103"/>
                <a:gd name="T2" fmla="*/ 66 w 1608"/>
                <a:gd name="T3" fmla="*/ 0 h 1103"/>
                <a:gd name="T4" fmla="*/ 0 w 1608"/>
                <a:gd name="T5" fmla="*/ 0 h 1103"/>
                <a:gd name="T6" fmla="*/ 0 w 1608"/>
                <a:gd name="T7" fmla="*/ 1103 h 1103"/>
                <a:gd name="T8" fmla="*/ 66 w 1608"/>
                <a:gd name="T9" fmla="*/ 1103 h 1103"/>
                <a:gd name="T10" fmla="*/ 66 w 1608"/>
                <a:gd name="T11" fmla="*/ 1103 h 1103"/>
                <a:gd name="T12" fmla="*/ 0 60000 65536"/>
                <a:gd name="T13" fmla="*/ 0 60000 65536"/>
                <a:gd name="T14" fmla="*/ 0 60000 65536"/>
                <a:gd name="T15" fmla="*/ 0 60000 65536"/>
                <a:gd name="T16" fmla="*/ 0 60000 65536"/>
                <a:gd name="T17" fmla="*/ 0 60000 65536"/>
                <a:gd name="T18" fmla="*/ 0 w 1608"/>
                <a:gd name="T19" fmla="*/ 0 h 1103"/>
                <a:gd name="T20" fmla="*/ 1608 w 1608"/>
                <a:gd name="T21" fmla="*/ 1103 h 1103"/>
              </a:gdLst>
              <a:ahLst/>
              <a:cxnLst>
                <a:cxn ang="T12">
                  <a:pos x="T0" y="T1"/>
                </a:cxn>
                <a:cxn ang="T13">
                  <a:pos x="T2" y="T3"/>
                </a:cxn>
                <a:cxn ang="T14">
                  <a:pos x="T4" y="T5"/>
                </a:cxn>
                <a:cxn ang="T15">
                  <a:pos x="T6" y="T7"/>
                </a:cxn>
                <a:cxn ang="T16">
                  <a:pos x="T8" y="T9"/>
                </a:cxn>
                <a:cxn ang="T17">
                  <a:pos x="T10" y="T11"/>
                </a:cxn>
              </a:cxnLst>
              <a:rect l="T18" t="T19" r="T20" b="T21"/>
              <a:pathLst>
                <a:path w="1608" h="1103">
                  <a:moveTo>
                    <a:pt x="1608" y="1101"/>
                  </a:moveTo>
                  <a:lnTo>
                    <a:pt x="1608" y="0"/>
                  </a:lnTo>
                  <a:lnTo>
                    <a:pt x="0" y="0"/>
                  </a:lnTo>
                  <a:lnTo>
                    <a:pt x="0" y="1103"/>
                  </a:lnTo>
                  <a:lnTo>
                    <a:pt x="1608" y="1103"/>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grpSp>
          <p:nvGrpSpPr>
            <p:cNvPr id="8" name="Group 184"/>
            <p:cNvGrpSpPr>
              <a:grpSpLocks/>
            </p:cNvGrpSpPr>
            <p:nvPr/>
          </p:nvGrpSpPr>
          <p:grpSpPr bwMode="auto">
            <a:xfrm>
              <a:off x="4405" y="1925"/>
              <a:ext cx="1019" cy="894"/>
              <a:chOff x="2208" y="1920"/>
              <a:chExt cx="2130" cy="894"/>
            </a:xfrm>
          </p:grpSpPr>
          <p:sp>
            <p:nvSpPr>
              <p:cNvPr id="53383" name="Freeform 185"/>
              <p:cNvSpPr>
                <a:spLocks/>
              </p:cNvSpPr>
              <p:nvPr/>
            </p:nvSpPr>
            <p:spPr bwMode="auto">
              <a:xfrm>
                <a:off x="2208" y="2263"/>
                <a:ext cx="2130" cy="110"/>
              </a:xfrm>
              <a:custGeom>
                <a:avLst/>
                <a:gdLst>
                  <a:gd name="T0" fmla="*/ 11506 w 1608"/>
                  <a:gd name="T1" fmla="*/ 110 h 110"/>
                  <a:gd name="T2" fmla="*/ 11506 w 1608"/>
                  <a:gd name="T3" fmla="*/ 0 h 110"/>
                  <a:gd name="T4" fmla="*/ 0 w 1608"/>
                  <a:gd name="T5" fmla="*/ 0 h 110"/>
                  <a:gd name="T6" fmla="*/ 0 w 1608"/>
                  <a:gd name="T7" fmla="*/ 110 h 110"/>
                  <a:gd name="T8" fmla="*/ 11506 w 1608"/>
                  <a:gd name="T9" fmla="*/ 110 h 110"/>
                  <a:gd name="T10" fmla="*/ 11506 w 1608"/>
                  <a:gd name="T11" fmla="*/ 110 h 110"/>
                  <a:gd name="T12" fmla="*/ 0 60000 65536"/>
                  <a:gd name="T13" fmla="*/ 0 60000 65536"/>
                  <a:gd name="T14" fmla="*/ 0 60000 65536"/>
                  <a:gd name="T15" fmla="*/ 0 60000 65536"/>
                  <a:gd name="T16" fmla="*/ 0 60000 65536"/>
                  <a:gd name="T17" fmla="*/ 0 60000 65536"/>
                  <a:gd name="T18" fmla="*/ 0 w 1608"/>
                  <a:gd name="T19" fmla="*/ 0 h 110"/>
                  <a:gd name="T20" fmla="*/ 1608 w 1608"/>
                  <a:gd name="T21" fmla="*/ 110 h 110"/>
                </a:gdLst>
                <a:ahLst/>
                <a:cxnLst>
                  <a:cxn ang="T12">
                    <a:pos x="T0" y="T1"/>
                  </a:cxn>
                  <a:cxn ang="T13">
                    <a:pos x="T2" y="T3"/>
                  </a:cxn>
                  <a:cxn ang="T14">
                    <a:pos x="T4" y="T5"/>
                  </a:cxn>
                  <a:cxn ang="T15">
                    <a:pos x="T6" y="T7"/>
                  </a:cxn>
                  <a:cxn ang="T16">
                    <a:pos x="T8" y="T9"/>
                  </a:cxn>
                  <a:cxn ang="T17">
                    <a:pos x="T10" y="T11"/>
                  </a:cxn>
                </a:cxnLst>
                <a:rect l="T18" t="T19" r="T20" b="T21"/>
                <a:pathLst>
                  <a:path w="1608" h="110">
                    <a:moveTo>
                      <a:pt x="1608" y="110"/>
                    </a:moveTo>
                    <a:lnTo>
                      <a:pt x="1608" y="0"/>
                    </a:lnTo>
                    <a:lnTo>
                      <a:pt x="0" y="0"/>
                    </a:lnTo>
                    <a:lnTo>
                      <a:pt x="0" y="110"/>
                    </a:lnTo>
                    <a:lnTo>
                      <a:pt x="1608" y="110"/>
                    </a:lnTo>
                    <a:close/>
                  </a:path>
                </a:pathLst>
              </a:custGeom>
              <a:solidFill>
                <a:schemeClr val="hlink"/>
              </a:solidFill>
              <a:ln w="9525">
                <a:solidFill>
                  <a:schemeClr val="hlink"/>
                </a:solidFill>
                <a:round/>
                <a:headEnd/>
                <a:tailEnd/>
              </a:ln>
            </p:spPr>
            <p:txBody>
              <a:bodyPr>
                <a:prstTxWarp prst="textNoShape">
                  <a:avLst/>
                </a:prstTxWarp>
              </a:bodyPr>
              <a:lstStyle/>
              <a:p>
                <a:endParaRPr lang="en-US">
                  <a:latin typeface="Calibri" charset="0"/>
                </a:endParaRPr>
              </a:p>
            </p:txBody>
          </p:sp>
          <p:sp>
            <p:nvSpPr>
              <p:cNvPr id="53384" name="Freeform 186"/>
              <p:cNvSpPr>
                <a:spLocks/>
              </p:cNvSpPr>
              <p:nvPr/>
            </p:nvSpPr>
            <p:spPr bwMode="auto">
              <a:xfrm>
                <a:off x="2208" y="2263"/>
                <a:ext cx="2130" cy="110"/>
              </a:xfrm>
              <a:custGeom>
                <a:avLst/>
                <a:gdLst>
                  <a:gd name="T0" fmla="*/ 11506 w 1608"/>
                  <a:gd name="T1" fmla="*/ 110 h 110"/>
                  <a:gd name="T2" fmla="*/ 11506 w 1608"/>
                  <a:gd name="T3" fmla="*/ 0 h 110"/>
                  <a:gd name="T4" fmla="*/ 0 w 1608"/>
                  <a:gd name="T5" fmla="*/ 0 h 110"/>
                  <a:gd name="T6" fmla="*/ 0 w 1608"/>
                  <a:gd name="T7" fmla="*/ 110 h 110"/>
                  <a:gd name="T8" fmla="*/ 11506 w 1608"/>
                  <a:gd name="T9" fmla="*/ 110 h 110"/>
                  <a:gd name="T10" fmla="*/ 11506 w 1608"/>
                  <a:gd name="T11" fmla="*/ 110 h 110"/>
                  <a:gd name="T12" fmla="*/ 0 60000 65536"/>
                  <a:gd name="T13" fmla="*/ 0 60000 65536"/>
                  <a:gd name="T14" fmla="*/ 0 60000 65536"/>
                  <a:gd name="T15" fmla="*/ 0 60000 65536"/>
                  <a:gd name="T16" fmla="*/ 0 60000 65536"/>
                  <a:gd name="T17" fmla="*/ 0 60000 65536"/>
                  <a:gd name="T18" fmla="*/ 0 w 1608"/>
                  <a:gd name="T19" fmla="*/ 0 h 110"/>
                  <a:gd name="T20" fmla="*/ 1608 w 1608"/>
                  <a:gd name="T21" fmla="*/ 110 h 110"/>
                </a:gdLst>
                <a:ahLst/>
                <a:cxnLst>
                  <a:cxn ang="T12">
                    <a:pos x="T0" y="T1"/>
                  </a:cxn>
                  <a:cxn ang="T13">
                    <a:pos x="T2" y="T3"/>
                  </a:cxn>
                  <a:cxn ang="T14">
                    <a:pos x="T4" y="T5"/>
                  </a:cxn>
                  <a:cxn ang="T15">
                    <a:pos x="T6" y="T7"/>
                  </a:cxn>
                  <a:cxn ang="T16">
                    <a:pos x="T8" y="T9"/>
                  </a:cxn>
                  <a:cxn ang="T17">
                    <a:pos x="T10" y="T11"/>
                  </a:cxn>
                </a:cxnLst>
                <a:rect l="T18" t="T19" r="T20" b="T21"/>
                <a:pathLst>
                  <a:path w="1608" h="110">
                    <a:moveTo>
                      <a:pt x="1608" y="110"/>
                    </a:moveTo>
                    <a:lnTo>
                      <a:pt x="1608" y="0"/>
                    </a:lnTo>
                    <a:lnTo>
                      <a:pt x="0" y="0"/>
                    </a:lnTo>
                    <a:lnTo>
                      <a:pt x="0" y="110"/>
                    </a:lnTo>
                    <a:lnTo>
                      <a:pt x="1608" y="110"/>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85" name="Line 187"/>
              <p:cNvSpPr>
                <a:spLocks noChangeShapeType="1"/>
              </p:cNvSpPr>
              <p:nvPr/>
            </p:nvSpPr>
            <p:spPr bwMode="auto">
              <a:xfrm flipH="1">
                <a:off x="2208" y="1920"/>
                <a:ext cx="2130" cy="2"/>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86" name="Line 188"/>
              <p:cNvSpPr>
                <a:spLocks noChangeShapeType="1"/>
              </p:cNvSpPr>
              <p:nvPr/>
            </p:nvSpPr>
            <p:spPr bwMode="auto">
              <a:xfrm flipH="1">
                <a:off x="2208" y="2044"/>
                <a:ext cx="2130" cy="2"/>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87" name="Line 189"/>
              <p:cNvSpPr>
                <a:spLocks noChangeShapeType="1"/>
              </p:cNvSpPr>
              <p:nvPr/>
            </p:nvSpPr>
            <p:spPr bwMode="auto">
              <a:xfrm flipH="1">
                <a:off x="2208" y="2154"/>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88" name="Line 190"/>
              <p:cNvSpPr>
                <a:spLocks noChangeShapeType="1"/>
              </p:cNvSpPr>
              <p:nvPr/>
            </p:nvSpPr>
            <p:spPr bwMode="auto">
              <a:xfrm flipH="1">
                <a:off x="2208" y="237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89" name="Line 191"/>
              <p:cNvSpPr>
                <a:spLocks noChangeShapeType="1"/>
              </p:cNvSpPr>
              <p:nvPr/>
            </p:nvSpPr>
            <p:spPr bwMode="auto">
              <a:xfrm flipH="1">
                <a:off x="2208" y="248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90" name="Line 192"/>
              <p:cNvSpPr>
                <a:spLocks noChangeShapeType="1"/>
              </p:cNvSpPr>
              <p:nvPr/>
            </p:nvSpPr>
            <p:spPr bwMode="auto">
              <a:xfrm flipH="1">
                <a:off x="2208" y="259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91" name="Line 193"/>
              <p:cNvSpPr>
                <a:spLocks noChangeShapeType="1"/>
              </p:cNvSpPr>
              <p:nvPr/>
            </p:nvSpPr>
            <p:spPr bwMode="auto">
              <a:xfrm flipH="1">
                <a:off x="2208" y="270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92" name="Line 194"/>
              <p:cNvSpPr>
                <a:spLocks noChangeShapeType="1"/>
              </p:cNvSpPr>
              <p:nvPr/>
            </p:nvSpPr>
            <p:spPr bwMode="auto">
              <a:xfrm flipH="1">
                <a:off x="2208" y="2813"/>
                <a:ext cx="2130" cy="1"/>
              </a:xfrm>
              <a:prstGeom prst="line">
                <a:avLst/>
              </a:prstGeom>
              <a:noFill/>
              <a:ln w="20638">
                <a:solidFill>
                  <a:srgbClr val="000000"/>
                </a:solidFill>
                <a:round/>
                <a:headEnd/>
                <a:tailEnd/>
              </a:ln>
            </p:spPr>
            <p:txBody>
              <a:bodyPr>
                <a:prstTxWarp prst="textNoShape">
                  <a:avLst/>
                </a:prstTxWarp>
              </a:bodyPr>
              <a:lstStyle/>
              <a:p>
                <a:endParaRPr lang="en-US"/>
              </a:p>
            </p:txBody>
          </p:sp>
        </p:grpSp>
        <p:sp>
          <p:nvSpPr>
            <p:cNvPr id="53377" name="Line 195"/>
            <p:cNvSpPr>
              <a:spLocks noChangeShapeType="1"/>
            </p:cNvSpPr>
            <p:nvPr/>
          </p:nvSpPr>
          <p:spPr bwMode="auto">
            <a:xfrm>
              <a:off x="4480" y="1835"/>
              <a:ext cx="4" cy="1100"/>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78" name="Line 196"/>
            <p:cNvSpPr>
              <a:spLocks noChangeShapeType="1"/>
            </p:cNvSpPr>
            <p:nvPr/>
          </p:nvSpPr>
          <p:spPr bwMode="auto">
            <a:xfrm>
              <a:off x="4876" y="1824"/>
              <a:ext cx="1" cy="1106"/>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79" name="Text Box 197"/>
            <p:cNvSpPr txBox="1">
              <a:spLocks noChangeArrowheads="1"/>
            </p:cNvSpPr>
            <p:nvPr/>
          </p:nvSpPr>
          <p:spPr bwMode="auto">
            <a:xfrm>
              <a:off x="4993" y="1637"/>
              <a:ext cx="352"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Data</a:t>
              </a:r>
            </a:p>
          </p:txBody>
        </p:sp>
        <p:sp>
          <p:nvSpPr>
            <p:cNvPr id="53380" name="Text Box 198"/>
            <p:cNvSpPr txBox="1">
              <a:spLocks noChangeArrowheads="1"/>
            </p:cNvSpPr>
            <p:nvPr/>
          </p:nvSpPr>
          <p:spPr bwMode="auto">
            <a:xfrm>
              <a:off x="4512" y="1632"/>
              <a:ext cx="308"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Tag</a:t>
              </a:r>
            </a:p>
          </p:txBody>
        </p:sp>
        <p:sp>
          <p:nvSpPr>
            <p:cNvPr id="53381" name="Text Box 199"/>
            <p:cNvSpPr txBox="1">
              <a:spLocks noChangeArrowheads="1"/>
            </p:cNvSpPr>
            <p:nvPr/>
          </p:nvSpPr>
          <p:spPr bwMode="auto">
            <a:xfrm>
              <a:off x="4368" y="1632"/>
              <a:ext cx="191"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V</a:t>
              </a:r>
            </a:p>
          </p:txBody>
        </p:sp>
        <p:sp>
          <p:nvSpPr>
            <p:cNvPr id="53382" name="Text Box 200"/>
            <p:cNvSpPr txBox="1">
              <a:spLocks noChangeArrowheads="1"/>
            </p:cNvSpPr>
            <p:nvPr/>
          </p:nvSpPr>
          <p:spPr bwMode="auto">
            <a:xfrm>
              <a:off x="4128" y="1776"/>
              <a:ext cx="302" cy="1201"/>
            </a:xfrm>
            <a:prstGeom prst="rect">
              <a:avLst/>
            </a:prstGeom>
            <a:noFill/>
            <a:ln w="12700">
              <a:noFill/>
              <a:miter lim="800000"/>
              <a:headEnd/>
              <a:tailEnd/>
            </a:ln>
          </p:spPr>
          <p:txBody>
            <a:bodyPr wrap="none">
              <a:prstTxWarp prst="textNoShape">
                <a:avLst/>
              </a:prstTxWarp>
              <a:spAutoFit/>
            </a:bodyPr>
            <a:lstStyle/>
            <a:p>
              <a:pPr algn="r">
                <a:lnSpc>
                  <a:spcPct val="110000"/>
                </a:lnSpc>
              </a:pPr>
              <a:r>
                <a:rPr lang="en-US" sz="1200">
                  <a:latin typeface="Calibri" charset="0"/>
                </a:rPr>
                <a:t>0</a:t>
              </a:r>
            </a:p>
            <a:p>
              <a:pPr algn="r">
                <a:lnSpc>
                  <a:spcPct val="110000"/>
                </a:lnSpc>
              </a:pPr>
              <a:r>
                <a:rPr lang="en-US" sz="1200">
                  <a:latin typeface="Calibri" charset="0"/>
                </a:rPr>
                <a:t>1</a:t>
              </a:r>
            </a:p>
            <a:p>
              <a:pPr algn="r">
                <a:lnSpc>
                  <a:spcPct val="110000"/>
                </a:lnSpc>
              </a:pPr>
              <a:r>
                <a:rPr lang="en-US" sz="1200">
                  <a:latin typeface="Calibri" charset="0"/>
                </a:rPr>
                <a:t>2</a:t>
              </a:r>
            </a:p>
            <a:p>
              <a:pPr algn="r">
                <a:lnSpc>
                  <a:spcPct val="110000"/>
                </a:lnSpc>
              </a:pPr>
              <a:r>
                <a:rPr lang="en-US" sz="1200">
                  <a:latin typeface="Calibri" charset="0"/>
                </a:rPr>
                <a:t>.</a:t>
              </a:r>
            </a:p>
            <a:p>
              <a:pPr algn="r">
                <a:lnSpc>
                  <a:spcPct val="110000"/>
                </a:lnSpc>
              </a:pPr>
              <a:r>
                <a:rPr lang="en-US" sz="1200">
                  <a:latin typeface="Calibri" charset="0"/>
                </a:rPr>
                <a:t>.</a:t>
              </a:r>
            </a:p>
            <a:p>
              <a:pPr algn="r">
                <a:lnSpc>
                  <a:spcPct val="110000"/>
                </a:lnSpc>
              </a:pPr>
              <a:r>
                <a:rPr lang="en-US" sz="1200">
                  <a:latin typeface="Calibri" charset="0"/>
                </a:rPr>
                <a:t>.</a:t>
              </a:r>
            </a:p>
            <a:p>
              <a:pPr algn="r">
                <a:lnSpc>
                  <a:spcPct val="110000"/>
                </a:lnSpc>
              </a:pPr>
              <a:r>
                <a:rPr lang="en-US" sz="1200">
                  <a:latin typeface="Calibri" charset="0"/>
                </a:rPr>
                <a:t> 253</a:t>
              </a:r>
            </a:p>
            <a:p>
              <a:pPr algn="r">
                <a:lnSpc>
                  <a:spcPct val="110000"/>
                </a:lnSpc>
              </a:pPr>
              <a:r>
                <a:rPr lang="en-US" sz="1200">
                  <a:latin typeface="Calibri" charset="0"/>
                </a:rPr>
                <a:t> 254</a:t>
              </a:r>
            </a:p>
            <a:p>
              <a:pPr algn="r">
                <a:lnSpc>
                  <a:spcPct val="110000"/>
                </a:lnSpc>
              </a:pPr>
              <a:r>
                <a:rPr lang="en-US" sz="1200">
                  <a:latin typeface="Calibri" charset="0"/>
                </a:rPr>
                <a:t> 255</a:t>
              </a:r>
            </a:p>
          </p:txBody>
        </p:sp>
      </p:grpSp>
      <p:grpSp>
        <p:nvGrpSpPr>
          <p:cNvPr id="9" name="Group 258"/>
          <p:cNvGrpSpPr>
            <a:grpSpLocks/>
          </p:cNvGrpSpPr>
          <p:nvPr/>
        </p:nvGrpSpPr>
        <p:grpSpPr bwMode="auto">
          <a:xfrm>
            <a:off x="304800" y="2411413"/>
            <a:ext cx="2286000" cy="2135187"/>
            <a:chOff x="192" y="1632"/>
            <a:chExt cx="1440" cy="1345"/>
          </a:xfrm>
        </p:grpSpPr>
        <p:sp>
          <p:nvSpPr>
            <p:cNvPr id="53355" name="Text Box 77"/>
            <p:cNvSpPr txBox="1">
              <a:spLocks noChangeArrowheads="1"/>
            </p:cNvSpPr>
            <p:nvPr/>
          </p:nvSpPr>
          <p:spPr bwMode="auto">
            <a:xfrm>
              <a:off x="192" y="1632"/>
              <a:ext cx="451"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  Index</a:t>
              </a:r>
            </a:p>
          </p:txBody>
        </p:sp>
        <p:grpSp>
          <p:nvGrpSpPr>
            <p:cNvPr id="10" name="Group 201"/>
            <p:cNvGrpSpPr>
              <a:grpSpLocks/>
            </p:cNvGrpSpPr>
            <p:nvPr/>
          </p:nvGrpSpPr>
          <p:grpSpPr bwMode="auto">
            <a:xfrm>
              <a:off x="336" y="1632"/>
              <a:ext cx="1296" cy="1345"/>
              <a:chOff x="4128" y="1632"/>
              <a:chExt cx="1296" cy="1345"/>
            </a:xfrm>
          </p:grpSpPr>
          <p:sp>
            <p:nvSpPr>
              <p:cNvPr id="53357" name="Freeform 202"/>
              <p:cNvSpPr>
                <a:spLocks/>
              </p:cNvSpPr>
              <p:nvPr/>
            </p:nvSpPr>
            <p:spPr bwMode="auto">
              <a:xfrm>
                <a:off x="4405" y="1829"/>
                <a:ext cx="1019" cy="1103"/>
              </a:xfrm>
              <a:custGeom>
                <a:avLst/>
                <a:gdLst>
                  <a:gd name="T0" fmla="*/ 66 w 1608"/>
                  <a:gd name="T1" fmla="*/ 1101 h 1103"/>
                  <a:gd name="T2" fmla="*/ 66 w 1608"/>
                  <a:gd name="T3" fmla="*/ 0 h 1103"/>
                  <a:gd name="T4" fmla="*/ 0 w 1608"/>
                  <a:gd name="T5" fmla="*/ 0 h 1103"/>
                  <a:gd name="T6" fmla="*/ 0 w 1608"/>
                  <a:gd name="T7" fmla="*/ 1103 h 1103"/>
                  <a:gd name="T8" fmla="*/ 66 w 1608"/>
                  <a:gd name="T9" fmla="*/ 1103 h 1103"/>
                  <a:gd name="T10" fmla="*/ 66 w 1608"/>
                  <a:gd name="T11" fmla="*/ 1103 h 1103"/>
                  <a:gd name="T12" fmla="*/ 0 60000 65536"/>
                  <a:gd name="T13" fmla="*/ 0 60000 65536"/>
                  <a:gd name="T14" fmla="*/ 0 60000 65536"/>
                  <a:gd name="T15" fmla="*/ 0 60000 65536"/>
                  <a:gd name="T16" fmla="*/ 0 60000 65536"/>
                  <a:gd name="T17" fmla="*/ 0 60000 65536"/>
                  <a:gd name="T18" fmla="*/ 0 w 1608"/>
                  <a:gd name="T19" fmla="*/ 0 h 1103"/>
                  <a:gd name="T20" fmla="*/ 1608 w 1608"/>
                  <a:gd name="T21" fmla="*/ 1103 h 1103"/>
                </a:gdLst>
                <a:ahLst/>
                <a:cxnLst>
                  <a:cxn ang="T12">
                    <a:pos x="T0" y="T1"/>
                  </a:cxn>
                  <a:cxn ang="T13">
                    <a:pos x="T2" y="T3"/>
                  </a:cxn>
                  <a:cxn ang="T14">
                    <a:pos x="T4" y="T5"/>
                  </a:cxn>
                  <a:cxn ang="T15">
                    <a:pos x="T6" y="T7"/>
                  </a:cxn>
                  <a:cxn ang="T16">
                    <a:pos x="T8" y="T9"/>
                  </a:cxn>
                  <a:cxn ang="T17">
                    <a:pos x="T10" y="T11"/>
                  </a:cxn>
                </a:cxnLst>
                <a:rect l="T18" t="T19" r="T20" b="T21"/>
                <a:pathLst>
                  <a:path w="1608" h="1103">
                    <a:moveTo>
                      <a:pt x="1608" y="1101"/>
                    </a:moveTo>
                    <a:lnTo>
                      <a:pt x="1608" y="0"/>
                    </a:lnTo>
                    <a:lnTo>
                      <a:pt x="0" y="0"/>
                    </a:lnTo>
                    <a:lnTo>
                      <a:pt x="0" y="1103"/>
                    </a:lnTo>
                    <a:lnTo>
                      <a:pt x="1608" y="1103"/>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grpSp>
            <p:nvGrpSpPr>
              <p:cNvPr id="11" name="Group 203"/>
              <p:cNvGrpSpPr>
                <a:grpSpLocks/>
              </p:cNvGrpSpPr>
              <p:nvPr/>
            </p:nvGrpSpPr>
            <p:grpSpPr bwMode="auto">
              <a:xfrm>
                <a:off x="4405" y="1925"/>
                <a:ext cx="1019" cy="894"/>
                <a:chOff x="2208" y="1920"/>
                <a:chExt cx="2130" cy="894"/>
              </a:xfrm>
            </p:grpSpPr>
            <p:sp>
              <p:nvSpPr>
                <p:cNvPr id="53365" name="Freeform 204"/>
                <p:cNvSpPr>
                  <a:spLocks/>
                </p:cNvSpPr>
                <p:nvPr/>
              </p:nvSpPr>
              <p:spPr bwMode="auto">
                <a:xfrm>
                  <a:off x="2208" y="2263"/>
                  <a:ext cx="2130" cy="110"/>
                </a:xfrm>
                <a:custGeom>
                  <a:avLst/>
                  <a:gdLst>
                    <a:gd name="T0" fmla="*/ 11506 w 1608"/>
                    <a:gd name="T1" fmla="*/ 110 h 110"/>
                    <a:gd name="T2" fmla="*/ 11506 w 1608"/>
                    <a:gd name="T3" fmla="*/ 0 h 110"/>
                    <a:gd name="T4" fmla="*/ 0 w 1608"/>
                    <a:gd name="T5" fmla="*/ 0 h 110"/>
                    <a:gd name="T6" fmla="*/ 0 w 1608"/>
                    <a:gd name="T7" fmla="*/ 110 h 110"/>
                    <a:gd name="T8" fmla="*/ 11506 w 1608"/>
                    <a:gd name="T9" fmla="*/ 110 h 110"/>
                    <a:gd name="T10" fmla="*/ 11506 w 1608"/>
                    <a:gd name="T11" fmla="*/ 110 h 110"/>
                    <a:gd name="T12" fmla="*/ 0 60000 65536"/>
                    <a:gd name="T13" fmla="*/ 0 60000 65536"/>
                    <a:gd name="T14" fmla="*/ 0 60000 65536"/>
                    <a:gd name="T15" fmla="*/ 0 60000 65536"/>
                    <a:gd name="T16" fmla="*/ 0 60000 65536"/>
                    <a:gd name="T17" fmla="*/ 0 60000 65536"/>
                    <a:gd name="T18" fmla="*/ 0 w 1608"/>
                    <a:gd name="T19" fmla="*/ 0 h 110"/>
                    <a:gd name="T20" fmla="*/ 1608 w 1608"/>
                    <a:gd name="T21" fmla="*/ 110 h 110"/>
                  </a:gdLst>
                  <a:ahLst/>
                  <a:cxnLst>
                    <a:cxn ang="T12">
                      <a:pos x="T0" y="T1"/>
                    </a:cxn>
                    <a:cxn ang="T13">
                      <a:pos x="T2" y="T3"/>
                    </a:cxn>
                    <a:cxn ang="T14">
                      <a:pos x="T4" y="T5"/>
                    </a:cxn>
                    <a:cxn ang="T15">
                      <a:pos x="T6" y="T7"/>
                    </a:cxn>
                    <a:cxn ang="T16">
                      <a:pos x="T8" y="T9"/>
                    </a:cxn>
                    <a:cxn ang="T17">
                      <a:pos x="T10" y="T11"/>
                    </a:cxn>
                  </a:cxnLst>
                  <a:rect l="T18" t="T19" r="T20" b="T21"/>
                  <a:pathLst>
                    <a:path w="1608" h="110">
                      <a:moveTo>
                        <a:pt x="1608" y="110"/>
                      </a:moveTo>
                      <a:lnTo>
                        <a:pt x="1608" y="0"/>
                      </a:lnTo>
                      <a:lnTo>
                        <a:pt x="0" y="0"/>
                      </a:lnTo>
                      <a:lnTo>
                        <a:pt x="0" y="110"/>
                      </a:lnTo>
                      <a:lnTo>
                        <a:pt x="1608" y="110"/>
                      </a:lnTo>
                      <a:close/>
                    </a:path>
                  </a:pathLst>
                </a:custGeom>
                <a:solidFill>
                  <a:schemeClr val="hlink"/>
                </a:solidFill>
                <a:ln w="9525">
                  <a:solidFill>
                    <a:schemeClr val="hlink"/>
                  </a:solidFill>
                  <a:round/>
                  <a:headEnd/>
                  <a:tailEnd/>
                </a:ln>
              </p:spPr>
              <p:txBody>
                <a:bodyPr>
                  <a:prstTxWarp prst="textNoShape">
                    <a:avLst/>
                  </a:prstTxWarp>
                </a:bodyPr>
                <a:lstStyle/>
                <a:p>
                  <a:endParaRPr lang="en-US">
                    <a:latin typeface="Calibri" charset="0"/>
                  </a:endParaRPr>
                </a:p>
              </p:txBody>
            </p:sp>
            <p:sp>
              <p:nvSpPr>
                <p:cNvPr id="53366" name="Freeform 205"/>
                <p:cNvSpPr>
                  <a:spLocks/>
                </p:cNvSpPr>
                <p:nvPr/>
              </p:nvSpPr>
              <p:spPr bwMode="auto">
                <a:xfrm>
                  <a:off x="2208" y="2263"/>
                  <a:ext cx="2130" cy="110"/>
                </a:xfrm>
                <a:custGeom>
                  <a:avLst/>
                  <a:gdLst>
                    <a:gd name="T0" fmla="*/ 11506 w 1608"/>
                    <a:gd name="T1" fmla="*/ 110 h 110"/>
                    <a:gd name="T2" fmla="*/ 11506 w 1608"/>
                    <a:gd name="T3" fmla="*/ 0 h 110"/>
                    <a:gd name="T4" fmla="*/ 0 w 1608"/>
                    <a:gd name="T5" fmla="*/ 0 h 110"/>
                    <a:gd name="T6" fmla="*/ 0 w 1608"/>
                    <a:gd name="T7" fmla="*/ 110 h 110"/>
                    <a:gd name="T8" fmla="*/ 11506 w 1608"/>
                    <a:gd name="T9" fmla="*/ 110 h 110"/>
                    <a:gd name="T10" fmla="*/ 11506 w 1608"/>
                    <a:gd name="T11" fmla="*/ 110 h 110"/>
                    <a:gd name="T12" fmla="*/ 0 60000 65536"/>
                    <a:gd name="T13" fmla="*/ 0 60000 65536"/>
                    <a:gd name="T14" fmla="*/ 0 60000 65536"/>
                    <a:gd name="T15" fmla="*/ 0 60000 65536"/>
                    <a:gd name="T16" fmla="*/ 0 60000 65536"/>
                    <a:gd name="T17" fmla="*/ 0 60000 65536"/>
                    <a:gd name="T18" fmla="*/ 0 w 1608"/>
                    <a:gd name="T19" fmla="*/ 0 h 110"/>
                    <a:gd name="T20" fmla="*/ 1608 w 1608"/>
                    <a:gd name="T21" fmla="*/ 110 h 110"/>
                  </a:gdLst>
                  <a:ahLst/>
                  <a:cxnLst>
                    <a:cxn ang="T12">
                      <a:pos x="T0" y="T1"/>
                    </a:cxn>
                    <a:cxn ang="T13">
                      <a:pos x="T2" y="T3"/>
                    </a:cxn>
                    <a:cxn ang="T14">
                      <a:pos x="T4" y="T5"/>
                    </a:cxn>
                    <a:cxn ang="T15">
                      <a:pos x="T6" y="T7"/>
                    </a:cxn>
                    <a:cxn ang="T16">
                      <a:pos x="T8" y="T9"/>
                    </a:cxn>
                    <a:cxn ang="T17">
                      <a:pos x="T10" y="T11"/>
                    </a:cxn>
                  </a:cxnLst>
                  <a:rect l="T18" t="T19" r="T20" b="T21"/>
                  <a:pathLst>
                    <a:path w="1608" h="110">
                      <a:moveTo>
                        <a:pt x="1608" y="110"/>
                      </a:moveTo>
                      <a:lnTo>
                        <a:pt x="1608" y="0"/>
                      </a:lnTo>
                      <a:lnTo>
                        <a:pt x="0" y="0"/>
                      </a:lnTo>
                      <a:lnTo>
                        <a:pt x="0" y="110"/>
                      </a:lnTo>
                      <a:lnTo>
                        <a:pt x="1608" y="110"/>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67" name="Line 206"/>
                <p:cNvSpPr>
                  <a:spLocks noChangeShapeType="1"/>
                </p:cNvSpPr>
                <p:nvPr/>
              </p:nvSpPr>
              <p:spPr bwMode="auto">
                <a:xfrm flipH="1">
                  <a:off x="2208" y="1920"/>
                  <a:ext cx="2130" cy="2"/>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68" name="Line 207"/>
                <p:cNvSpPr>
                  <a:spLocks noChangeShapeType="1"/>
                </p:cNvSpPr>
                <p:nvPr/>
              </p:nvSpPr>
              <p:spPr bwMode="auto">
                <a:xfrm flipH="1">
                  <a:off x="2208" y="2044"/>
                  <a:ext cx="2130" cy="2"/>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69" name="Line 208"/>
                <p:cNvSpPr>
                  <a:spLocks noChangeShapeType="1"/>
                </p:cNvSpPr>
                <p:nvPr/>
              </p:nvSpPr>
              <p:spPr bwMode="auto">
                <a:xfrm flipH="1">
                  <a:off x="2208" y="2154"/>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70" name="Line 209"/>
                <p:cNvSpPr>
                  <a:spLocks noChangeShapeType="1"/>
                </p:cNvSpPr>
                <p:nvPr/>
              </p:nvSpPr>
              <p:spPr bwMode="auto">
                <a:xfrm flipH="1">
                  <a:off x="2208" y="237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71" name="Line 210"/>
                <p:cNvSpPr>
                  <a:spLocks noChangeShapeType="1"/>
                </p:cNvSpPr>
                <p:nvPr/>
              </p:nvSpPr>
              <p:spPr bwMode="auto">
                <a:xfrm flipH="1">
                  <a:off x="2208" y="248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72" name="Line 211"/>
                <p:cNvSpPr>
                  <a:spLocks noChangeShapeType="1"/>
                </p:cNvSpPr>
                <p:nvPr/>
              </p:nvSpPr>
              <p:spPr bwMode="auto">
                <a:xfrm flipH="1">
                  <a:off x="2208" y="259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73" name="Line 212"/>
                <p:cNvSpPr>
                  <a:spLocks noChangeShapeType="1"/>
                </p:cNvSpPr>
                <p:nvPr/>
              </p:nvSpPr>
              <p:spPr bwMode="auto">
                <a:xfrm flipH="1">
                  <a:off x="2208" y="2703"/>
                  <a:ext cx="2130" cy="1"/>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74" name="Line 213"/>
                <p:cNvSpPr>
                  <a:spLocks noChangeShapeType="1"/>
                </p:cNvSpPr>
                <p:nvPr/>
              </p:nvSpPr>
              <p:spPr bwMode="auto">
                <a:xfrm flipH="1">
                  <a:off x="2208" y="2813"/>
                  <a:ext cx="2130" cy="1"/>
                </a:xfrm>
                <a:prstGeom prst="line">
                  <a:avLst/>
                </a:prstGeom>
                <a:noFill/>
                <a:ln w="20638">
                  <a:solidFill>
                    <a:srgbClr val="000000"/>
                  </a:solidFill>
                  <a:round/>
                  <a:headEnd/>
                  <a:tailEnd/>
                </a:ln>
              </p:spPr>
              <p:txBody>
                <a:bodyPr>
                  <a:prstTxWarp prst="textNoShape">
                    <a:avLst/>
                  </a:prstTxWarp>
                </a:bodyPr>
                <a:lstStyle/>
                <a:p>
                  <a:endParaRPr lang="en-US"/>
                </a:p>
              </p:txBody>
            </p:sp>
          </p:grpSp>
          <p:sp>
            <p:nvSpPr>
              <p:cNvPr id="53359" name="Line 214"/>
              <p:cNvSpPr>
                <a:spLocks noChangeShapeType="1"/>
              </p:cNvSpPr>
              <p:nvPr/>
            </p:nvSpPr>
            <p:spPr bwMode="auto">
              <a:xfrm>
                <a:off x="4480" y="1835"/>
                <a:ext cx="4" cy="1100"/>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60" name="Line 215"/>
              <p:cNvSpPr>
                <a:spLocks noChangeShapeType="1"/>
              </p:cNvSpPr>
              <p:nvPr/>
            </p:nvSpPr>
            <p:spPr bwMode="auto">
              <a:xfrm>
                <a:off x="4876" y="1824"/>
                <a:ext cx="1" cy="1106"/>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61" name="Text Box 216"/>
              <p:cNvSpPr txBox="1">
                <a:spLocks noChangeArrowheads="1"/>
              </p:cNvSpPr>
              <p:nvPr/>
            </p:nvSpPr>
            <p:spPr bwMode="auto">
              <a:xfrm>
                <a:off x="4993" y="1637"/>
                <a:ext cx="352"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Data</a:t>
                </a:r>
              </a:p>
            </p:txBody>
          </p:sp>
          <p:sp>
            <p:nvSpPr>
              <p:cNvPr id="53362" name="Text Box 217"/>
              <p:cNvSpPr txBox="1">
                <a:spLocks noChangeArrowheads="1"/>
              </p:cNvSpPr>
              <p:nvPr/>
            </p:nvSpPr>
            <p:spPr bwMode="auto">
              <a:xfrm>
                <a:off x="4512" y="1632"/>
                <a:ext cx="308"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Tag</a:t>
                </a:r>
              </a:p>
            </p:txBody>
          </p:sp>
          <p:sp>
            <p:nvSpPr>
              <p:cNvPr id="53363" name="Text Box 218"/>
              <p:cNvSpPr txBox="1">
                <a:spLocks noChangeArrowheads="1"/>
              </p:cNvSpPr>
              <p:nvPr/>
            </p:nvSpPr>
            <p:spPr bwMode="auto">
              <a:xfrm>
                <a:off x="4368" y="1632"/>
                <a:ext cx="191"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V</a:t>
                </a:r>
              </a:p>
            </p:txBody>
          </p:sp>
          <p:sp>
            <p:nvSpPr>
              <p:cNvPr id="53364" name="Text Box 219"/>
              <p:cNvSpPr txBox="1">
                <a:spLocks noChangeArrowheads="1"/>
              </p:cNvSpPr>
              <p:nvPr/>
            </p:nvSpPr>
            <p:spPr bwMode="auto">
              <a:xfrm>
                <a:off x="4128" y="1776"/>
                <a:ext cx="302" cy="1201"/>
              </a:xfrm>
              <a:prstGeom prst="rect">
                <a:avLst/>
              </a:prstGeom>
              <a:noFill/>
              <a:ln w="12700">
                <a:noFill/>
                <a:miter lim="800000"/>
                <a:headEnd/>
                <a:tailEnd/>
              </a:ln>
            </p:spPr>
            <p:txBody>
              <a:bodyPr wrap="none">
                <a:prstTxWarp prst="textNoShape">
                  <a:avLst/>
                </a:prstTxWarp>
                <a:spAutoFit/>
              </a:bodyPr>
              <a:lstStyle/>
              <a:p>
                <a:pPr algn="r">
                  <a:lnSpc>
                    <a:spcPct val="110000"/>
                  </a:lnSpc>
                </a:pPr>
                <a:r>
                  <a:rPr lang="en-US" sz="1200">
                    <a:latin typeface="Calibri" charset="0"/>
                  </a:rPr>
                  <a:t>0</a:t>
                </a:r>
              </a:p>
              <a:p>
                <a:pPr algn="r">
                  <a:lnSpc>
                    <a:spcPct val="110000"/>
                  </a:lnSpc>
                </a:pPr>
                <a:r>
                  <a:rPr lang="en-US" sz="1200">
                    <a:latin typeface="Calibri" charset="0"/>
                  </a:rPr>
                  <a:t>1</a:t>
                </a:r>
              </a:p>
              <a:p>
                <a:pPr algn="r">
                  <a:lnSpc>
                    <a:spcPct val="110000"/>
                  </a:lnSpc>
                </a:pPr>
                <a:r>
                  <a:rPr lang="en-US" sz="1200">
                    <a:latin typeface="Calibri" charset="0"/>
                  </a:rPr>
                  <a:t>2</a:t>
                </a:r>
              </a:p>
              <a:p>
                <a:pPr algn="r">
                  <a:lnSpc>
                    <a:spcPct val="110000"/>
                  </a:lnSpc>
                </a:pPr>
                <a:r>
                  <a:rPr lang="en-US" sz="1200">
                    <a:latin typeface="Calibri" charset="0"/>
                  </a:rPr>
                  <a:t>.</a:t>
                </a:r>
              </a:p>
              <a:p>
                <a:pPr algn="r">
                  <a:lnSpc>
                    <a:spcPct val="110000"/>
                  </a:lnSpc>
                </a:pPr>
                <a:r>
                  <a:rPr lang="en-US" sz="1200">
                    <a:latin typeface="Calibri" charset="0"/>
                  </a:rPr>
                  <a:t>.</a:t>
                </a:r>
              </a:p>
              <a:p>
                <a:pPr algn="r">
                  <a:lnSpc>
                    <a:spcPct val="110000"/>
                  </a:lnSpc>
                </a:pPr>
                <a:r>
                  <a:rPr lang="en-US" sz="1200">
                    <a:latin typeface="Calibri" charset="0"/>
                  </a:rPr>
                  <a:t>.</a:t>
                </a:r>
              </a:p>
              <a:p>
                <a:pPr algn="r">
                  <a:lnSpc>
                    <a:spcPct val="110000"/>
                  </a:lnSpc>
                </a:pPr>
                <a:r>
                  <a:rPr lang="en-US" sz="1200">
                    <a:latin typeface="Calibri" charset="0"/>
                  </a:rPr>
                  <a:t> 253</a:t>
                </a:r>
              </a:p>
              <a:p>
                <a:pPr algn="r">
                  <a:lnSpc>
                    <a:spcPct val="110000"/>
                  </a:lnSpc>
                </a:pPr>
                <a:r>
                  <a:rPr lang="en-US" sz="1200">
                    <a:latin typeface="Calibri" charset="0"/>
                  </a:rPr>
                  <a:t> 254</a:t>
                </a:r>
              </a:p>
              <a:p>
                <a:pPr algn="r">
                  <a:lnSpc>
                    <a:spcPct val="110000"/>
                  </a:lnSpc>
                </a:pPr>
                <a:r>
                  <a:rPr lang="en-US" sz="1200">
                    <a:latin typeface="Calibri" charset="0"/>
                  </a:rPr>
                  <a:t> 255</a:t>
                </a:r>
              </a:p>
            </p:txBody>
          </p:sp>
        </p:grpSp>
      </p:grpSp>
      <p:grpSp>
        <p:nvGrpSpPr>
          <p:cNvPr id="12" name="Group 250"/>
          <p:cNvGrpSpPr>
            <a:grpSpLocks/>
          </p:cNvGrpSpPr>
          <p:nvPr/>
        </p:nvGrpSpPr>
        <p:grpSpPr bwMode="auto">
          <a:xfrm>
            <a:off x="533400" y="1752600"/>
            <a:ext cx="5006975" cy="1752600"/>
            <a:chOff x="384" y="1200"/>
            <a:chExt cx="3154" cy="1104"/>
          </a:xfrm>
        </p:grpSpPr>
        <p:sp>
          <p:nvSpPr>
            <p:cNvPr id="53348" name="Line 20"/>
            <p:cNvSpPr>
              <a:spLocks noChangeShapeType="1"/>
            </p:cNvSpPr>
            <p:nvPr/>
          </p:nvSpPr>
          <p:spPr bwMode="auto">
            <a:xfrm>
              <a:off x="3282" y="1291"/>
              <a:ext cx="148" cy="57"/>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49" name="Text Box 22"/>
            <p:cNvSpPr txBox="1">
              <a:spLocks noChangeArrowheads="1"/>
            </p:cNvSpPr>
            <p:nvPr/>
          </p:nvSpPr>
          <p:spPr bwMode="auto">
            <a:xfrm>
              <a:off x="3360" y="1248"/>
              <a:ext cx="178"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8</a:t>
              </a:r>
            </a:p>
          </p:txBody>
        </p:sp>
        <p:sp>
          <p:nvSpPr>
            <p:cNvPr id="53350" name="Text Box 23"/>
            <p:cNvSpPr txBox="1">
              <a:spLocks noChangeArrowheads="1"/>
            </p:cNvSpPr>
            <p:nvPr/>
          </p:nvSpPr>
          <p:spPr bwMode="auto">
            <a:xfrm>
              <a:off x="2754" y="1370"/>
              <a:ext cx="429" cy="212"/>
            </a:xfrm>
            <a:prstGeom prst="rect">
              <a:avLst/>
            </a:prstGeom>
            <a:noFill/>
            <a:ln w="12700">
              <a:noFill/>
              <a:miter lim="800000"/>
              <a:headEnd/>
              <a:tailEnd/>
            </a:ln>
          </p:spPr>
          <p:txBody>
            <a:bodyPr wrap="none">
              <a:prstTxWarp prst="textNoShape">
                <a:avLst/>
              </a:prstTxWarp>
              <a:spAutoFit/>
            </a:bodyPr>
            <a:lstStyle/>
            <a:p>
              <a:r>
                <a:rPr lang="en-US" sz="1600">
                  <a:latin typeface="Calibri" charset="0"/>
                </a:rPr>
                <a:t>Index</a:t>
              </a:r>
            </a:p>
          </p:txBody>
        </p:sp>
        <p:sp>
          <p:nvSpPr>
            <p:cNvPr id="53351" name="Line 244"/>
            <p:cNvSpPr>
              <a:spLocks noChangeShapeType="1"/>
            </p:cNvSpPr>
            <p:nvPr/>
          </p:nvSpPr>
          <p:spPr bwMode="auto">
            <a:xfrm>
              <a:off x="3360" y="1200"/>
              <a:ext cx="0" cy="384"/>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352" name="Line 245"/>
            <p:cNvSpPr>
              <a:spLocks noChangeShapeType="1"/>
            </p:cNvSpPr>
            <p:nvPr/>
          </p:nvSpPr>
          <p:spPr bwMode="auto">
            <a:xfrm>
              <a:off x="384" y="1584"/>
              <a:ext cx="2976"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353" name="Line 246"/>
            <p:cNvSpPr>
              <a:spLocks noChangeShapeType="1"/>
            </p:cNvSpPr>
            <p:nvPr/>
          </p:nvSpPr>
          <p:spPr bwMode="auto">
            <a:xfrm>
              <a:off x="384" y="1584"/>
              <a:ext cx="0" cy="72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354" name="Line 247"/>
            <p:cNvSpPr>
              <a:spLocks noChangeShapeType="1"/>
            </p:cNvSpPr>
            <p:nvPr/>
          </p:nvSpPr>
          <p:spPr bwMode="auto">
            <a:xfrm>
              <a:off x="384" y="2304"/>
              <a:ext cx="240" cy="0"/>
            </a:xfrm>
            <a:prstGeom prst="line">
              <a:avLst/>
            </a:prstGeom>
            <a:noFill/>
            <a:ln w="28575">
              <a:solidFill>
                <a:schemeClr val="tx1"/>
              </a:solidFill>
              <a:round/>
              <a:headEnd/>
              <a:tailEnd type="triangle" w="med" len="med"/>
            </a:ln>
          </p:spPr>
          <p:txBody>
            <a:bodyPr>
              <a:prstTxWarp prst="textNoShape">
                <a:avLst/>
              </a:prstTxWarp>
            </a:bodyPr>
            <a:lstStyle/>
            <a:p>
              <a:endParaRPr lang="en-US"/>
            </a:p>
          </p:txBody>
        </p:sp>
      </p:grpSp>
      <p:grpSp>
        <p:nvGrpSpPr>
          <p:cNvPr id="13" name="Group 284"/>
          <p:cNvGrpSpPr>
            <a:grpSpLocks/>
          </p:cNvGrpSpPr>
          <p:nvPr/>
        </p:nvGrpSpPr>
        <p:grpSpPr bwMode="auto">
          <a:xfrm>
            <a:off x="381000" y="1752600"/>
            <a:ext cx="7194550" cy="3657600"/>
            <a:chOff x="240" y="1056"/>
            <a:chExt cx="4532" cy="2304"/>
          </a:xfrm>
        </p:grpSpPr>
        <p:sp>
          <p:nvSpPr>
            <p:cNvPr id="53309" name="Text Box 14"/>
            <p:cNvSpPr txBox="1">
              <a:spLocks noChangeArrowheads="1"/>
            </p:cNvSpPr>
            <p:nvPr/>
          </p:nvSpPr>
          <p:spPr bwMode="auto">
            <a:xfrm>
              <a:off x="2592" y="1056"/>
              <a:ext cx="240" cy="192"/>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22</a:t>
              </a:r>
            </a:p>
          </p:txBody>
        </p:sp>
        <p:sp>
          <p:nvSpPr>
            <p:cNvPr id="53310" name="Line 16"/>
            <p:cNvSpPr>
              <a:spLocks noChangeShapeType="1"/>
            </p:cNvSpPr>
            <p:nvPr/>
          </p:nvSpPr>
          <p:spPr bwMode="auto">
            <a:xfrm>
              <a:off x="2544" y="1152"/>
              <a:ext cx="145" cy="55"/>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311" name="Text Box 18"/>
            <p:cNvSpPr txBox="1">
              <a:spLocks noChangeArrowheads="1"/>
            </p:cNvSpPr>
            <p:nvPr/>
          </p:nvSpPr>
          <p:spPr bwMode="auto">
            <a:xfrm>
              <a:off x="1296" y="1056"/>
              <a:ext cx="336" cy="212"/>
            </a:xfrm>
            <a:prstGeom prst="rect">
              <a:avLst/>
            </a:prstGeom>
            <a:noFill/>
            <a:ln w="12700">
              <a:noFill/>
              <a:miter lim="800000"/>
              <a:headEnd/>
              <a:tailEnd/>
            </a:ln>
          </p:spPr>
          <p:txBody>
            <a:bodyPr wrap="none">
              <a:prstTxWarp prst="textNoShape">
                <a:avLst/>
              </a:prstTxWarp>
              <a:spAutoFit/>
            </a:bodyPr>
            <a:lstStyle/>
            <a:p>
              <a:r>
                <a:rPr lang="en-US" sz="1600">
                  <a:latin typeface="Calibri" charset="0"/>
                </a:rPr>
                <a:t>Tag</a:t>
              </a:r>
            </a:p>
          </p:txBody>
        </p:sp>
        <p:grpSp>
          <p:nvGrpSpPr>
            <p:cNvPr id="14" name="Group 259"/>
            <p:cNvGrpSpPr>
              <a:grpSpLocks/>
            </p:cNvGrpSpPr>
            <p:nvPr/>
          </p:nvGrpSpPr>
          <p:grpSpPr bwMode="auto">
            <a:xfrm>
              <a:off x="240" y="1056"/>
              <a:ext cx="4532" cy="2304"/>
              <a:chOff x="240" y="1200"/>
              <a:chExt cx="4532" cy="2304"/>
            </a:xfrm>
          </p:grpSpPr>
          <p:grpSp>
            <p:nvGrpSpPr>
              <p:cNvPr id="15" name="Group 222"/>
              <p:cNvGrpSpPr>
                <a:grpSpLocks/>
              </p:cNvGrpSpPr>
              <p:nvPr/>
            </p:nvGrpSpPr>
            <p:grpSpPr bwMode="auto">
              <a:xfrm>
                <a:off x="624" y="2304"/>
                <a:ext cx="404" cy="1200"/>
                <a:chOff x="624" y="2304"/>
                <a:chExt cx="404" cy="1200"/>
              </a:xfrm>
            </p:grpSpPr>
            <p:sp>
              <p:nvSpPr>
                <p:cNvPr id="53342" name="Freeform 5"/>
                <p:cNvSpPr>
                  <a:spLocks/>
                </p:cNvSpPr>
                <p:nvPr/>
              </p:nvSpPr>
              <p:spPr bwMode="auto">
                <a:xfrm>
                  <a:off x="624" y="3342"/>
                  <a:ext cx="158" cy="162"/>
                </a:xfrm>
                <a:custGeom>
                  <a:avLst/>
                  <a:gdLst>
                    <a:gd name="T0" fmla="*/ 0 w 222"/>
                    <a:gd name="T1" fmla="*/ 66 h 172"/>
                    <a:gd name="T2" fmla="*/ 1 w 222"/>
                    <a:gd name="T3" fmla="*/ 74 h 172"/>
                    <a:gd name="T4" fmla="*/ 1 w 222"/>
                    <a:gd name="T5" fmla="*/ 83 h 172"/>
                    <a:gd name="T6" fmla="*/ 1 w 222"/>
                    <a:gd name="T7" fmla="*/ 88 h 172"/>
                    <a:gd name="T8" fmla="*/ 2 w 222"/>
                    <a:gd name="T9" fmla="*/ 94 h 172"/>
                    <a:gd name="T10" fmla="*/ 3 w 222"/>
                    <a:gd name="T11" fmla="*/ 100 h 172"/>
                    <a:gd name="T12" fmla="*/ 4 w 222"/>
                    <a:gd name="T13" fmla="*/ 104 h 172"/>
                    <a:gd name="T14" fmla="*/ 6 w 222"/>
                    <a:gd name="T15" fmla="*/ 108 h 172"/>
                    <a:gd name="T16" fmla="*/ 7 w 222"/>
                    <a:gd name="T17" fmla="*/ 111 h 172"/>
                    <a:gd name="T18" fmla="*/ 9 w 222"/>
                    <a:gd name="T19" fmla="*/ 114 h 172"/>
                    <a:gd name="T20" fmla="*/ 10 w 222"/>
                    <a:gd name="T21" fmla="*/ 114 h 172"/>
                    <a:gd name="T22" fmla="*/ 11 w 222"/>
                    <a:gd name="T23" fmla="*/ 114 h 172"/>
                    <a:gd name="T24" fmla="*/ 14 w 222"/>
                    <a:gd name="T25" fmla="*/ 111 h 172"/>
                    <a:gd name="T26" fmla="*/ 15 w 222"/>
                    <a:gd name="T27" fmla="*/ 108 h 172"/>
                    <a:gd name="T28" fmla="*/ 16 w 222"/>
                    <a:gd name="T29" fmla="*/ 104 h 172"/>
                    <a:gd name="T30" fmla="*/ 17 w 222"/>
                    <a:gd name="T31" fmla="*/ 100 h 172"/>
                    <a:gd name="T32" fmla="*/ 19 w 222"/>
                    <a:gd name="T33" fmla="*/ 94 h 172"/>
                    <a:gd name="T34" fmla="*/ 19 w 222"/>
                    <a:gd name="T35" fmla="*/ 88 h 172"/>
                    <a:gd name="T36" fmla="*/ 20 w 222"/>
                    <a:gd name="T37" fmla="*/ 83 h 172"/>
                    <a:gd name="T38" fmla="*/ 21 w 222"/>
                    <a:gd name="T39" fmla="*/ 74 h 172"/>
                    <a:gd name="T40" fmla="*/ 21 w 222"/>
                    <a:gd name="T41" fmla="*/ 69 h 172"/>
                    <a:gd name="T42" fmla="*/ 21 w 222"/>
                    <a:gd name="T43" fmla="*/ 0 h 172"/>
                    <a:gd name="T44" fmla="*/ 1 w 222"/>
                    <a:gd name="T45" fmla="*/ 0 h 172"/>
                    <a:gd name="T46" fmla="*/ 1 w 222"/>
                    <a:gd name="T47" fmla="*/ 69 h 172"/>
                    <a:gd name="T48" fmla="*/ 1 w 222"/>
                    <a:gd name="T49" fmla="*/ 69 h 17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22"/>
                    <a:gd name="T76" fmla="*/ 0 h 172"/>
                    <a:gd name="T77" fmla="*/ 222 w 222"/>
                    <a:gd name="T78" fmla="*/ 172 h 17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22" h="172">
                      <a:moveTo>
                        <a:pt x="0" y="101"/>
                      </a:moveTo>
                      <a:lnTo>
                        <a:pt x="3" y="114"/>
                      </a:lnTo>
                      <a:lnTo>
                        <a:pt x="7" y="125"/>
                      </a:lnTo>
                      <a:lnTo>
                        <a:pt x="13" y="134"/>
                      </a:lnTo>
                      <a:lnTo>
                        <a:pt x="23" y="143"/>
                      </a:lnTo>
                      <a:lnTo>
                        <a:pt x="33" y="152"/>
                      </a:lnTo>
                      <a:lnTo>
                        <a:pt x="47" y="158"/>
                      </a:lnTo>
                      <a:lnTo>
                        <a:pt x="60" y="165"/>
                      </a:lnTo>
                      <a:lnTo>
                        <a:pt x="77" y="169"/>
                      </a:lnTo>
                      <a:lnTo>
                        <a:pt x="94" y="172"/>
                      </a:lnTo>
                      <a:lnTo>
                        <a:pt x="111" y="172"/>
                      </a:lnTo>
                      <a:lnTo>
                        <a:pt x="131" y="172"/>
                      </a:lnTo>
                      <a:lnTo>
                        <a:pt x="148" y="169"/>
                      </a:lnTo>
                      <a:lnTo>
                        <a:pt x="161" y="165"/>
                      </a:lnTo>
                      <a:lnTo>
                        <a:pt x="178" y="158"/>
                      </a:lnTo>
                      <a:lnTo>
                        <a:pt x="188" y="152"/>
                      </a:lnTo>
                      <a:lnTo>
                        <a:pt x="202" y="143"/>
                      </a:lnTo>
                      <a:lnTo>
                        <a:pt x="208" y="134"/>
                      </a:lnTo>
                      <a:lnTo>
                        <a:pt x="215" y="125"/>
                      </a:lnTo>
                      <a:lnTo>
                        <a:pt x="222" y="114"/>
                      </a:lnTo>
                      <a:lnTo>
                        <a:pt x="222" y="104"/>
                      </a:lnTo>
                      <a:lnTo>
                        <a:pt x="222" y="0"/>
                      </a:lnTo>
                      <a:lnTo>
                        <a:pt x="3" y="0"/>
                      </a:lnTo>
                      <a:lnTo>
                        <a:pt x="3" y="104"/>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43" name="Line 6"/>
                <p:cNvSpPr>
                  <a:spLocks noChangeShapeType="1"/>
                </p:cNvSpPr>
                <p:nvPr/>
              </p:nvSpPr>
              <p:spPr bwMode="auto">
                <a:xfrm>
                  <a:off x="651" y="2304"/>
                  <a:ext cx="6" cy="1036"/>
                </a:xfrm>
                <a:prstGeom prst="line">
                  <a:avLst/>
                </a:prstGeom>
                <a:noFill/>
                <a:ln w="20701">
                  <a:solidFill>
                    <a:srgbClr val="000000"/>
                  </a:solidFill>
                  <a:round/>
                  <a:headEnd type="oval" w="sm" len="sm"/>
                  <a:tailEnd/>
                </a:ln>
              </p:spPr>
              <p:txBody>
                <a:bodyPr>
                  <a:prstTxWarp prst="textNoShape">
                    <a:avLst/>
                  </a:prstTxWarp>
                </a:bodyPr>
                <a:lstStyle/>
                <a:p>
                  <a:endParaRPr lang="en-US"/>
                </a:p>
              </p:txBody>
            </p:sp>
            <p:sp>
              <p:nvSpPr>
                <p:cNvPr id="53344" name="Freeform 7"/>
                <p:cNvSpPr>
                  <a:spLocks/>
                </p:cNvSpPr>
                <p:nvPr/>
              </p:nvSpPr>
              <p:spPr bwMode="auto">
                <a:xfrm>
                  <a:off x="739" y="3218"/>
                  <a:ext cx="180" cy="113"/>
                </a:xfrm>
                <a:custGeom>
                  <a:avLst/>
                  <a:gdLst>
                    <a:gd name="T0" fmla="*/ 24 w 252"/>
                    <a:gd name="T1" fmla="*/ 0 h 136"/>
                    <a:gd name="T2" fmla="*/ 24 w 252"/>
                    <a:gd name="T3" fmla="*/ 18 h 136"/>
                    <a:gd name="T4" fmla="*/ 0 w 252"/>
                    <a:gd name="T5" fmla="*/ 18 h 136"/>
                    <a:gd name="T6" fmla="*/ 0 w 252"/>
                    <a:gd name="T7" fmla="*/ 37 h 136"/>
                    <a:gd name="T8" fmla="*/ 0 60000 65536"/>
                    <a:gd name="T9" fmla="*/ 0 60000 65536"/>
                    <a:gd name="T10" fmla="*/ 0 60000 65536"/>
                    <a:gd name="T11" fmla="*/ 0 60000 65536"/>
                    <a:gd name="T12" fmla="*/ 0 w 252"/>
                    <a:gd name="T13" fmla="*/ 0 h 136"/>
                    <a:gd name="T14" fmla="*/ 252 w 252"/>
                    <a:gd name="T15" fmla="*/ 136 h 136"/>
                  </a:gdLst>
                  <a:ahLst/>
                  <a:cxnLst>
                    <a:cxn ang="T8">
                      <a:pos x="T0" y="T1"/>
                    </a:cxn>
                    <a:cxn ang="T9">
                      <a:pos x="T2" y="T3"/>
                    </a:cxn>
                    <a:cxn ang="T10">
                      <a:pos x="T4" y="T5"/>
                    </a:cxn>
                    <a:cxn ang="T11">
                      <a:pos x="T6" y="T7"/>
                    </a:cxn>
                  </a:cxnLst>
                  <a:rect l="T12" t="T13" r="T14" b="T15"/>
                  <a:pathLst>
                    <a:path w="252" h="136">
                      <a:moveTo>
                        <a:pt x="248" y="0"/>
                      </a:moveTo>
                      <a:lnTo>
                        <a:pt x="252" y="68"/>
                      </a:lnTo>
                      <a:lnTo>
                        <a:pt x="0" y="68"/>
                      </a:lnTo>
                      <a:lnTo>
                        <a:pt x="0" y="136"/>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45" name="Freeform 11"/>
                <p:cNvSpPr>
                  <a:spLocks/>
                </p:cNvSpPr>
                <p:nvPr/>
              </p:nvSpPr>
              <p:spPr bwMode="auto">
                <a:xfrm>
                  <a:off x="808" y="3069"/>
                  <a:ext cx="220" cy="149"/>
                </a:xfrm>
                <a:custGeom>
                  <a:avLst/>
                  <a:gdLst>
                    <a:gd name="T0" fmla="*/ 52 w 249"/>
                    <a:gd name="T1" fmla="*/ 79 h 165"/>
                    <a:gd name="T2" fmla="*/ 61 w 249"/>
                    <a:gd name="T3" fmla="*/ 79 h 165"/>
                    <a:gd name="T4" fmla="*/ 70 w 249"/>
                    <a:gd name="T5" fmla="*/ 79 h 165"/>
                    <a:gd name="T6" fmla="*/ 76 w 249"/>
                    <a:gd name="T7" fmla="*/ 76 h 165"/>
                    <a:gd name="T8" fmla="*/ 84 w 249"/>
                    <a:gd name="T9" fmla="*/ 71 h 165"/>
                    <a:gd name="T10" fmla="*/ 91 w 249"/>
                    <a:gd name="T11" fmla="*/ 69 h 165"/>
                    <a:gd name="T12" fmla="*/ 95 w 249"/>
                    <a:gd name="T13" fmla="*/ 64 h 165"/>
                    <a:gd name="T14" fmla="*/ 99 w 249"/>
                    <a:gd name="T15" fmla="*/ 58 h 165"/>
                    <a:gd name="T16" fmla="*/ 104 w 249"/>
                    <a:gd name="T17" fmla="*/ 52 h 165"/>
                    <a:gd name="T18" fmla="*/ 104 w 249"/>
                    <a:gd name="T19" fmla="*/ 46 h 165"/>
                    <a:gd name="T20" fmla="*/ 104 w 249"/>
                    <a:gd name="T21" fmla="*/ 40 h 165"/>
                    <a:gd name="T22" fmla="*/ 104 w 249"/>
                    <a:gd name="T23" fmla="*/ 33 h 165"/>
                    <a:gd name="T24" fmla="*/ 104 w 249"/>
                    <a:gd name="T25" fmla="*/ 28 h 165"/>
                    <a:gd name="T26" fmla="*/ 99 w 249"/>
                    <a:gd name="T27" fmla="*/ 22 h 165"/>
                    <a:gd name="T28" fmla="*/ 95 w 249"/>
                    <a:gd name="T29" fmla="*/ 17 h 165"/>
                    <a:gd name="T30" fmla="*/ 91 w 249"/>
                    <a:gd name="T31" fmla="*/ 12 h 165"/>
                    <a:gd name="T32" fmla="*/ 84 w 249"/>
                    <a:gd name="T33" fmla="*/ 8 h 165"/>
                    <a:gd name="T34" fmla="*/ 76 w 249"/>
                    <a:gd name="T35" fmla="*/ 5 h 165"/>
                    <a:gd name="T36" fmla="*/ 70 w 249"/>
                    <a:gd name="T37" fmla="*/ 4 h 165"/>
                    <a:gd name="T38" fmla="*/ 61 w 249"/>
                    <a:gd name="T39" fmla="*/ 2 h 165"/>
                    <a:gd name="T40" fmla="*/ 52 w 249"/>
                    <a:gd name="T41" fmla="*/ 0 h 165"/>
                    <a:gd name="T42" fmla="*/ 44 w 249"/>
                    <a:gd name="T43" fmla="*/ 2 h 165"/>
                    <a:gd name="T44" fmla="*/ 37 w 249"/>
                    <a:gd name="T45" fmla="*/ 4 h 165"/>
                    <a:gd name="T46" fmla="*/ 29 w 249"/>
                    <a:gd name="T47" fmla="*/ 5 h 165"/>
                    <a:gd name="T48" fmla="*/ 21 w 249"/>
                    <a:gd name="T49" fmla="*/ 8 h 165"/>
                    <a:gd name="T50" fmla="*/ 16 w 249"/>
                    <a:gd name="T51" fmla="*/ 12 h 165"/>
                    <a:gd name="T52" fmla="*/ 10 w 249"/>
                    <a:gd name="T53" fmla="*/ 17 h 165"/>
                    <a:gd name="T54" fmla="*/ 6 w 249"/>
                    <a:gd name="T55" fmla="*/ 22 h 165"/>
                    <a:gd name="T56" fmla="*/ 4 w 249"/>
                    <a:gd name="T57" fmla="*/ 28 h 165"/>
                    <a:gd name="T58" fmla="*/ 4 w 249"/>
                    <a:gd name="T59" fmla="*/ 33 h 165"/>
                    <a:gd name="T60" fmla="*/ 0 w 249"/>
                    <a:gd name="T61" fmla="*/ 40 h 165"/>
                    <a:gd name="T62" fmla="*/ 4 w 249"/>
                    <a:gd name="T63" fmla="*/ 46 h 165"/>
                    <a:gd name="T64" fmla="*/ 4 w 249"/>
                    <a:gd name="T65" fmla="*/ 52 h 165"/>
                    <a:gd name="T66" fmla="*/ 6 w 249"/>
                    <a:gd name="T67" fmla="*/ 58 h 165"/>
                    <a:gd name="T68" fmla="*/ 10 w 249"/>
                    <a:gd name="T69" fmla="*/ 64 h 165"/>
                    <a:gd name="T70" fmla="*/ 16 w 249"/>
                    <a:gd name="T71" fmla="*/ 69 h 165"/>
                    <a:gd name="T72" fmla="*/ 21 w 249"/>
                    <a:gd name="T73" fmla="*/ 71 h 165"/>
                    <a:gd name="T74" fmla="*/ 29 w 249"/>
                    <a:gd name="T75" fmla="*/ 76 h 165"/>
                    <a:gd name="T76" fmla="*/ 37 w 249"/>
                    <a:gd name="T77" fmla="*/ 79 h 165"/>
                    <a:gd name="T78" fmla="*/ 44 w 249"/>
                    <a:gd name="T79" fmla="*/ 79 h 165"/>
                    <a:gd name="T80" fmla="*/ 52 w 249"/>
                    <a:gd name="T81" fmla="*/ 80 h 165"/>
                    <a:gd name="T82" fmla="*/ 52 w 249"/>
                    <a:gd name="T83" fmla="*/ 80 h 16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49"/>
                    <a:gd name="T127" fmla="*/ 0 h 165"/>
                    <a:gd name="T128" fmla="*/ 249 w 249"/>
                    <a:gd name="T129" fmla="*/ 165 h 16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49" h="165">
                      <a:moveTo>
                        <a:pt x="125" y="162"/>
                      </a:moveTo>
                      <a:lnTo>
                        <a:pt x="145" y="162"/>
                      </a:lnTo>
                      <a:lnTo>
                        <a:pt x="165" y="160"/>
                      </a:lnTo>
                      <a:lnTo>
                        <a:pt x="182" y="154"/>
                      </a:lnTo>
                      <a:lnTo>
                        <a:pt x="199" y="147"/>
                      </a:lnTo>
                      <a:lnTo>
                        <a:pt x="216" y="140"/>
                      </a:lnTo>
                      <a:lnTo>
                        <a:pt x="226" y="130"/>
                      </a:lnTo>
                      <a:lnTo>
                        <a:pt x="236" y="121"/>
                      </a:lnTo>
                      <a:lnTo>
                        <a:pt x="246" y="108"/>
                      </a:lnTo>
                      <a:lnTo>
                        <a:pt x="249" y="94"/>
                      </a:lnTo>
                      <a:lnTo>
                        <a:pt x="249" y="81"/>
                      </a:lnTo>
                      <a:lnTo>
                        <a:pt x="249" y="68"/>
                      </a:lnTo>
                      <a:lnTo>
                        <a:pt x="246" y="57"/>
                      </a:lnTo>
                      <a:lnTo>
                        <a:pt x="236" y="44"/>
                      </a:lnTo>
                      <a:lnTo>
                        <a:pt x="226" y="35"/>
                      </a:lnTo>
                      <a:lnTo>
                        <a:pt x="216" y="24"/>
                      </a:lnTo>
                      <a:lnTo>
                        <a:pt x="199" y="15"/>
                      </a:lnTo>
                      <a:lnTo>
                        <a:pt x="182" y="9"/>
                      </a:lnTo>
                      <a:lnTo>
                        <a:pt x="165" y="4"/>
                      </a:lnTo>
                      <a:lnTo>
                        <a:pt x="145" y="2"/>
                      </a:lnTo>
                      <a:lnTo>
                        <a:pt x="125" y="0"/>
                      </a:lnTo>
                      <a:lnTo>
                        <a:pt x="105" y="2"/>
                      </a:lnTo>
                      <a:lnTo>
                        <a:pt x="88" y="4"/>
                      </a:lnTo>
                      <a:lnTo>
                        <a:pt x="68" y="9"/>
                      </a:lnTo>
                      <a:lnTo>
                        <a:pt x="51" y="15"/>
                      </a:lnTo>
                      <a:lnTo>
                        <a:pt x="37" y="24"/>
                      </a:lnTo>
                      <a:lnTo>
                        <a:pt x="24" y="35"/>
                      </a:lnTo>
                      <a:lnTo>
                        <a:pt x="14" y="44"/>
                      </a:lnTo>
                      <a:lnTo>
                        <a:pt x="7" y="57"/>
                      </a:lnTo>
                      <a:lnTo>
                        <a:pt x="4" y="68"/>
                      </a:lnTo>
                      <a:lnTo>
                        <a:pt x="0" y="81"/>
                      </a:lnTo>
                      <a:lnTo>
                        <a:pt x="4" y="94"/>
                      </a:lnTo>
                      <a:lnTo>
                        <a:pt x="7" y="108"/>
                      </a:lnTo>
                      <a:lnTo>
                        <a:pt x="14" y="121"/>
                      </a:lnTo>
                      <a:lnTo>
                        <a:pt x="24" y="130"/>
                      </a:lnTo>
                      <a:lnTo>
                        <a:pt x="37" y="140"/>
                      </a:lnTo>
                      <a:lnTo>
                        <a:pt x="51" y="147"/>
                      </a:lnTo>
                      <a:lnTo>
                        <a:pt x="68" y="154"/>
                      </a:lnTo>
                      <a:lnTo>
                        <a:pt x="88" y="160"/>
                      </a:lnTo>
                      <a:lnTo>
                        <a:pt x="105" y="162"/>
                      </a:lnTo>
                      <a:lnTo>
                        <a:pt x="125" y="165"/>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46" name="Freeform 12"/>
                <p:cNvSpPr>
                  <a:spLocks noEditPoints="1"/>
                </p:cNvSpPr>
                <p:nvPr/>
              </p:nvSpPr>
              <p:spPr bwMode="auto">
                <a:xfrm>
                  <a:off x="886" y="3134"/>
                  <a:ext cx="65" cy="22"/>
                </a:xfrm>
                <a:custGeom>
                  <a:avLst/>
                  <a:gdLst>
                    <a:gd name="T0" fmla="*/ 0 w 74"/>
                    <a:gd name="T1" fmla="*/ 0 h 25"/>
                    <a:gd name="T2" fmla="*/ 30 w 74"/>
                    <a:gd name="T3" fmla="*/ 0 h 25"/>
                    <a:gd name="T4" fmla="*/ 30 w 74"/>
                    <a:gd name="T5" fmla="*/ 4 h 25"/>
                    <a:gd name="T6" fmla="*/ 3 w 74"/>
                    <a:gd name="T7" fmla="*/ 4 h 25"/>
                    <a:gd name="T8" fmla="*/ 3 w 74"/>
                    <a:gd name="T9" fmla="*/ 0 h 25"/>
                    <a:gd name="T10" fmla="*/ 3 w 74"/>
                    <a:gd name="T11" fmla="*/ 0 h 25"/>
                    <a:gd name="T12" fmla="*/ 0 w 74"/>
                    <a:gd name="T13" fmla="*/ 0 h 25"/>
                    <a:gd name="T14" fmla="*/ 3 w 74"/>
                    <a:gd name="T15" fmla="*/ 8 h 25"/>
                    <a:gd name="T16" fmla="*/ 30 w 74"/>
                    <a:gd name="T17" fmla="*/ 8 h 25"/>
                    <a:gd name="T18" fmla="*/ 30 w 74"/>
                    <a:gd name="T19" fmla="*/ 10 h 25"/>
                    <a:gd name="T20" fmla="*/ 3 w 74"/>
                    <a:gd name="T21" fmla="*/ 10 h 25"/>
                    <a:gd name="T22" fmla="*/ 3 w 74"/>
                    <a:gd name="T23" fmla="*/ 8 h 25"/>
                    <a:gd name="T24" fmla="*/ 3 w 74"/>
                    <a:gd name="T25" fmla="*/ 8 h 2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25"/>
                    <a:gd name="T41" fmla="*/ 74 w 74"/>
                    <a:gd name="T42" fmla="*/ 25 h 2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25">
                      <a:moveTo>
                        <a:pt x="0" y="0"/>
                      </a:moveTo>
                      <a:lnTo>
                        <a:pt x="74" y="0"/>
                      </a:lnTo>
                      <a:lnTo>
                        <a:pt x="74" y="7"/>
                      </a:lnTo>
                      <a:lnTo>
                        <a:pt x="3" y="7"/>
                      </a:lnTo>
                      <a:lnTo>
                        <a:pt x="3" y="0"/>
                      </a:lnTo>
                      <a:lnTo>
                        <a:pt x="0" y="0"/>
                      </a:lnTo>
                      <a:close/>
                      <a:moveTo>
                        <a:pt x="3" y="18"/>
                      </a:moveTo>
                      <a:lnTo>
                        <a:pt x="74" y="18"/>
                      </a:lnTo>
                      <a:lnTo>
                        <a:pt x="74" y="25"/>
                      </a:lnTo>
                      <a:lnTo>
                        <a:pt x="3" y="25"/>
                      </a:lnTo>
                      <a:lnTo>
                        <a:pt x="3" y="18"/>
                      </a:lnTo>
                      <a:close/>
                    </a:path>
                  </a:pathLst>
                </a:custGeom>
                <a:solidFill>
                  <a:srgbClr val="000000"/>
                </a:solidFill>
                <a:ln w="9525">
                  <a:noFill/>
                  <a:round/>
                  <a:headEnd/>
                  <a:tailEnd/>
                </a:ln>
              </p:spPr>
              <p:txBody>
                <a:bodyPr>
                  <a:prstTxWarp prst="textNoShape">
                    <a:avLst/>
                  </a:prstTxWarp>
                </a:bodyPr>
                <a:lstStyle/>
                <a:p>
                  <a:endParaRPr lang="en-US">
                    <a:latin typeface="Calibri" charset="0"/>
                  </a:endParaRPr>
                </a:p>
              </p:txBody>
            </p:sp>
            <p:sp>
              <p:nvSpPr>
                <p:cNvPr id="53347" name="Line 52"/>
                <p:cNvSpPr>
                  <a:spLocks noChangeShapeType="1"/>
                </p:cNvSpPr>
                <p:nvPr/>
              </p:nvSpPr>
              <p:spPr bwMode="auto">
                <a:xfrm>
                  <a:off x="912" y="2304"/>
                  <a:ext cx="0" cy="768"/>
                </a:xfrm>
                <a:prstGeom prst="line">
                  <a:avLst/>
                </a:prstGeom>
                <a:noFill/>
                <a:ln w="38100">
                  <a:solidFill>
                    <a:srgbClr val="000000"/>
                  </a:solidFill>
                  <a:round/>
                  <a:headEnd type="oval" w="sm" len="sm"/>
                  <a:tailEnd type="triangle" w="med" len="med"/>
                </a:ln>
              </p:spPr>
              <p:txBody>
                <a:bodyPr>
                  <a:prstTxWarp prst="textNoShape">
                    <a:avLst/>
                  </a:prstTxWarp>
                </a:bodyPr>
                <a:lstStyle/>
                <a:p>
                  <a:endParaRPr lang="en-US"/>
                </a:p>
              </p:txBody>
            </p:sp>
          </p:grpSp>
          <p:grpSp>
            <p:nvGrpSpPr>
              <p:cNvPr id="16" name="Group 223"/>
              <p:cNvGrpSpPr>
                <a:grpSpLocks/>
              </p:cNvGrpSpPr>
              <p:nvPr/>
            </p:nvGrpSpPr>
            <p:grpSpPr bwMode="auto">
              <a:xfrm>
                <a:off x="1872" y="2304"/>
                <a:ext cx="404" cy="1200"/>
                <a:chOff x="624" y="2304"/>
                <a:chExt cx="404" cy="1200"/>
              </a:xfrm>
            </p:grpSpPr>
            <p:sp>
              <p:nvSpPr>
                <p:cNvPr id="53336" name="Freeform 224"/>
                <p:cNvSpPr>
                  <a:spLocks/>
                </p:cNvSpPr>
                <p:nvPr/>
              </p:nvSpPr>
              <p:spPr bwMode="auto">
                <a:xfrm>
                  <a:off x="624" y="3342"/>
                  <a:ext cx="158" cy="162"/>
                </a:xfrm>
                <a:custGeom>
                  <a:avLst/>
                  <a:gdLst>
                    <a:gd name="T0" fmla="*/ 0 w 222"/>
                    <a:gd name="T1" fmla="*/ 66 h 172"/>
                    <a:gd name="T2" fmla="*/ 1 w 222"/>
                    <a:gd name="T3" fmla="*/ 74 h 172"/>
                    <a:gd name="T4" fmla="*/ 1 w 222"/>
                    <a:gd name="T5" fmla="*/ 83 h 172"/>
                    <a:gd name="T6" fmla="*/ 1 w 222"/>
                    <a:gd name="T7" fmla="*/ 88 h 172"/>
                    <a:gd name="T8" fmla="*/ 2 w 222"/>
                    <a:gd name="T9" fmla="*/ 94 h 172"/>
                    <a:gd name="T10" fmla="*/ 3 w 222"/>
                    <a:gd name="T11" fmla="*/ 100 h 172"/>
                    <a:gd name="T12" fmla="*/ 4 w 222"/>
                    <a:gd name="T13" fmla="*/ 104 h 172"/>
                    <a:gd name="T14" fmla="*/ 6 w 222"/>
                    <a:gd name="T15" fmla="*/ 108 h 172"/>
                    <a:gd name="T16" fmla="*/ 7 w 222"/>
                    <a:gd name="T17" fmla="*/ 111 h 172"/>
                    <a:gd name="T18" fmla="*/ 9 w 222"/>
                    <a:gd name="T19" fmla="*/ 114 h 172"/>
                    <a:gd name="T20" fmla="*/ 10 w 222"/>
                    <a:gd name="T21" fmla="*/ 114 h 172"/>
                    <a:gd name="T22" fmla="*/ 11 w 222"/>
                    <a:gd name="T23" fmla="*/ 114 h 172"/>
                    <a:gd name="T24" fmla="*/ 14 w 222"/>
                    <a:gd name="T25" fmla="*/ 111 h 172"/>
                    <a:gd name="T26" fmla="*/ 15 w 222"/>
                    <a:gd name="T27" fmla="*/ 108 h 172"/>
                    <a:gd name="T28" fmla="*/ 16 w 222"/>
                    <a:gd name="T29" fmla="*/ 104 h 172"/>
                    <a:gd name="T30" fmla="*/ 17 w 222"/>
                    <a:gd name="T31" fmla="*/ 100 h 172"/>
                    <a:gd name="T32" fmla="*/ 19 w 222"/>
                    <a:gd name="T33" fmla="*/ 94 h 172"/>
                    <a:gd name="T34" fmla="*/ 19 w 222"/>
                    <a:gd name="T35" fmla="*/ 88 h 172"/>
                    <a:gd name="T36" fmla="*/ 20 w 222"/>
                    <a:gd name="T37" fmla="*/ 83 h 172"/>
                    <a:gd name="T38" fmla="*/ 21 w 222"/>
                    <a:gd name="T39" fmla="*/ 74 h 172"/>
                    <a:gd name="T40" fmla="*/ 21 w 222"/>
                    <a:gd name="T41" fmla="*/ 69 h 172"/>
                    <a:gd name="T42" fmla="*/ 21 w 222"/>
                    <a:gd name="T43" fmla="*/ 0 h 172"/>
                    <a:gd name="T44" fmla="*/ 1 w 222"/>
                    <a:gd name="T45" fmla="*/ 0 h 172"/>
                    <a:gd name="T46" fmla="*/ 1 w 222"/>
                    <a:gd name="T47" fmla="*/ 69 h 172"/>
                    <a:gd name="T48" fmla="*/ 1 w 222"/>
                    <a:gd name="T49" fmla="*/ 69 h 17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22"/>
                    <a:gd name="T76" fmla="*/ 0 h 172"/>
                    <a:gd name="T77" fmla="*/ 222 w 222"/>
                    <a:gd name="T78" fmla="*/ 172 h 17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22" h="172">
                      <a:moveTo>
                        <a:pt x="0" y="101"/>
                      </a:moveTo>
                      <a:lnTo>
                        <a:pt x="3" y="114"/>
                      </a:lnTo>
                      <a:lnTo>
                        <a:pt x="7" y="125"/>
                      </a:lnTo>
                      <a:lnTo>
                        <a:pt x="13" y="134"/>
                      </a:lnTo>
                      <a:lnTo>
                        <a:pt x="23" y="143"/>
                      </a:lnTo>
                      <a:lnTo>
                        <a:pt x="33" y="152"/>
                      </a:lnTo>
                      <a:lnTo>
                        <a:pt x="47" y="158"/>
                      </a:lnTo>
                      <a:lnTo>
                        <a:pt x="60" y="165"/>
                      </a:lnTo>
                      <a:lnTo>
                        <a:pt x="77" y="169"/>
                      </a:lnTo>
                      <a:lnTo>
                        <a:pt x="94" y="172"/>
                      </a:lnTo>
                      <a:lnTo>
                        <a:pt x="111" y="172"/>
                      </a:lnTo>
                      <a:lnTo>
                        <a:pt x="131" y="172"/>
                      </a:lnTo>
                      <a:lnTo>
                        <a:pt x="148" y="169"/>
                      </a:lnTo>
                      <a:lnTo>
                        <a:pt x="161" y="165"/>
                      </a:lnTo>
                      <a:lnTo>
                        <a:pt x="178" y="158"/>
                      </a:lnTo>
                      <a:lnTo>
                        <a:pt x="188" y="152"/>
                      </a:lnTo>
                      <a:lnTo>
                        <a:pt x="202" y="143"/>
                      </a:lnTo>
                      <a:lnTo>
                        <a:pt x="208" y="134"/>
                      </a:lnTo>
                      <a:lnTo>
                        <a:pt x="215" y="125"/>
                      </a:lnTo>
                      <a:lnTo>
                        <a:pt x="222" y="114"/>
                      </a:lnTo>
                      <a:lnTo>
                        <a:pt x="222" y="104"/>
                      </a:lnTo>
                      <a:lnTo>
                        <a:pt x="222" y="0"/>
                      </a:lnTo>
                      <a:lnTo>
                        <a:pt x="3" y="0"/>
                      </a:lnTo>
                      <a:lnTo>
                        <a:pt x="3" y="104"/>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37" name="Line 225"/>
                <p:cNvSpPr>
                  <a:spLocks noChangeShapeType="1"/>
                </p:cNvSpPr>
                <p:nvPr/>
              </p:nvSpPr>
              <p:spPr bwMode="auto">
                <a:xfrm>
                  <a:off x="651" y="2304"/>
                  <a:ext cx="6" cy="1036"/>
                </a:xfrm>
                <a:prstGeom prst="line">
                  <a:avLst/>
                </a:prstGeom>
                <a:noFill/>
                <a:ln w="20701">
                  <a:solidFill>
                    <a:srgbClr val="000000"/>
                  </a:solidFill>
                  <a:round/>
                  <a:headEnd type="oval" w="sm" len="sm"/>
                  <a:tailEnd/>
                </a:ln>
              </p:spPr>
              <p:txBody>
                <a:bodyPr>
                  <a:prstTxWarp prst="textNoShape">
                    <a:avLst/>
                  </a:prstTxWarp>
                </a:bodyPr>
                <a:lstStyle/>
                <a:p>
                  <a:endParaRPr lang="en-US"/>
                </a:p>
              </p:txBody>
            </p:sp>
            <p:sp>
              <p:nvSpPr>
                <p:cNvPr id="53338" name="Freeform 226"/>
                <p:cNvSpPr>
                  <a:spLocks/>
                </p:cNvSpPr>
                <p:nvPr/>
              </p:nvSpPr>
              <p:spPr bwMode="auto">
                <a:xfrm>
                  <a:off x="739" y="3218"/>
                  <a:ext cx="180" cy="113"/>
                </a:xfrm>
                <a:custGeom>
                  <a:avLst/>
                  <a:gdLst>
                    <a:gd name="T0" fmla="*/ 24 w 252"/>
                    <a:gd name="T1" fmla="*/ 0 h 136"/>
                    <a:gd name="T2" fmla="*/ 24 w 252"/>
                    <a:gd name="T3" fmla="*/ 18 h 136"/>
                    <a:gd name="T4" fmla="*/ 0 w 252"/>
                    <a:gd name="T5" fmla="*/ 18 h 136"/>
                    <a:gd name="T6" fmla="*/ 0 w 252"/>
                    <a:gd name="T7" fmla="*/ 37 h 136"/>
                    <a:gd name="T8" fmla="*/ 0 60000 65536"/>
                    <a:gd name="T9" fmla="*/ 0 60000 65536"/>
                    <a:gd name="T10" fmla="*/ 0 60000 65536"/>
                    <a:gd name="T11" fmla="*/ 0 60000 65536"/>
                    <a:gd name="T12" fmla="*/ 0 w 252"/>
                    <a:gd name="T13" fmla="*/ 0 h 136"/>
                    <a:gd name="T14" fmla="*/ 252 w 252"/>
                    <a:gd name="T15" fmla="*/ 136 h 136"/>
                  </a:gdLst>
                  <a:ahLst/>
                  <a:cxnLst>
                    <a:cxn ang="T8">
                      <a:pos x="T0" y="T1"/>
                    </a:cxn>
                    <a:cxn ang="T9">
                      <a:pos x="T2" y="T3"/>
                    </a:cxn>
                    <a:cxn ang="T10">
                      <a:pos x="T4" y="T5"/>
                    </a:cxn>
                    <a:cxn ang="T11">
                      <a:pos x="T6" y="T7"/>
                    </a:cxn>
                  </a:cxnLst>
                  <a:rect l="T12" t="T13" r="T14" b="T15"/>
                  <a:pathLst>
                    <a:path w="252" h="136">
                      <a:moveTo>
                        <a:pt x="248" y="0"/>
                      </a:moveTo>
                      <a:lnTo>
                        <a:pt x="252" y="68"/>
                      </a:lnTo>
                      <a:lnTo>
                        <a:pt x="0" y="68"/>
                      </a:lnTo>
                      <a:lnTo>
                        <a:pt x="0" y="136"/>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39" name="Freeform 227"/>
                <p:cNvSpPr>
                  <a:spLocks/>
                </p:cNvSpPr>
                <p:nvPr/>
              </p:nvSpPr>
              <p:spPr bwMode="auto">
                <a:xfrm>
                  <a:off x="808" y="3069"/>
                  <a:ext cx="220" cy="149"/>
                </a:xfrm>
                <a:custGeom>
                  <a:avLst/>
                  <a:gdLst>
                    <a:gd name="T0" fmla="*/ 52 w 249"/>
                    <a:gd name="T1" fmla="*/ 79 h 165"/>
                    <a:gd name="T2" fmla="*/ 61 w 249"/>
                    <a:gd name="T3" fmla="*/ 79 h 165"/>
                    <a:gd name="T4" fmla="*/ 70 w 249"/>
                    <a:gd name="T5" fmla="*/ 79 h 165"/>
                    <a:gd name="T6" fmla="*/ 76 w 249"/>
                    <a:gd name="T7" fmla="*/ 76 h 165"/>
                    <a:gd name="T8" fmla="*/ 84 w 249"/>
                    <a:gd name="T9" fmla="*/ 71 h 165"/>
                    <a:gd name="T10" fmla="*/ 91 w 249"/>
                    <a:gd name="T11" fmla="*/ 69 h 165"/>
                    <a:gd name="T12" fmla="*/ 95 w 249"/>
                    <a:gd name="T13" fmla="*/ 64 h 165"/>
                    <a:gd name="T14" fmla="*/ 99 w 249"/>
                    <a:gd name="T15" fmla="*/ 58 h 165"/>
                    <a:gd name="T16" fmla="*/ 104 w 249"/>
                    <a:gd name="T17" fmla="*/ 52 h 165"/>
                    <a:gd name="T18" fmla="*/ 104 w 249"/>
                    <a:gd name="T19" fmla="*/ 46 h 165"/>
                    <a:gd name="T20" fmla="*/ 104 w 249"/>
                    <a:gd name="T21" fmla="*/ 40 h 165"/>
                    <a:gd name="T22" fmla="*/ 104 w 249"/>
                    <a:gd name="T23" fmla="*/ 33 h 165"/>
                    <a:gd name="T24" fmla="*/ 104 w 249"/>
                    <a:gd name="T25" fmla="*/ 28 h 165"/>
                    <a:gd name="T26" fmla="*/ 99 w 249"/>
                    <a:gd name="T27" fmla="*/ 22 h 165"/>
                    <a:gd name="T28" fmla="*/ 95 w 249"/>
                    <a:gd name="T29" fmla="*/ 17 h 165"/>
                    <a:gd name="T30" fmla="*/ 91 w 249"/>
                    <a:gd name="T31" fmla="*/ 12 h 165"/>
                    <a:gd name="T32" fmla="*/ 84 w 249"/>
                    <a:gd name="T33" fmla="*/ 8 h 165"/>
                    <a:gd name="T34" fmla="*/ 76 w 249"/>
                    <a:gd name="T35" fmla="*/ 5 h 165"/>
                    <a:gd name="T36" fmla="*/ 70 w 249"/>
                    <a:gd name="T37" fmla="*/ 4 h 165"/>
                    <a:gd name="T38" fmla="*/ 61 w 249"/>
                    <a:gd name="T39" fmla="*/ 2 h 165"/>
                    <a:gd name="T40" fmla="*/ 52 w 249"/>
                    <a:gd name="T41" fmla="*/ 0 h 165"/>
                    <a:gd name="T42" fmla="*/ 44 w 249"/>
                    <a:gd name="T43" fmla="*/ 2 h 165"/>
                    <a:gd name="T44" fmla="*/ 37 w 249"/>
                    <a:gd name="T45" fmla="*/ 4 h 165"/>
                    <a:gd name="T46" fmla="*/ 29 w 249"/>
                    <a:gd name="T47" fmla="*/ 5 h 165"/>
                    <a:gd name="T48" fmla="*/ 21 w 249"/>
                    <a:gd name="T49" fmla="*/ 8 h 165"/>
                    <a:gd name="T50" fmla="*/ 16 w 249"/>
                    <a:gd name="T51" fmla="*/ 12 h 165"/>
                    <a:gd name="T52" fmla="*/ 10 w 249"/>
                    <a:gd name="T53" fmla="*/ 17 h 165"/>
                    <a:gd name="T54" fmla="*/ 6 w 249"/>
                    <a:gd name="T55" fmla="*/ 22 h 165"/>
                    <a:gd name="T56" fmla="*/ 4 w 249"/>
                    <a:gd name="T57" fmla="*/ 28 h 165"/>
                    <a:gd name="T58" fmla="*/ 4 w 249"/>
                    <a:gd name="T59" fmla="*/ 33 h 165"/>
                    <a:gd name="T60" fmla="*/ 0 w 249"/>
                    <a:gd name="T61" fmla="*/ 40 h 165"/>
                    <a:gd name="T62" fmla="*/ 4 w 249"/>
                    <a:gd name="T63" fmla="*/ 46 h 165"/>
                    <a:gd name="T64" fmla="*/ 4 w 249"/>
                    <a:gd name="T65" fmla="*/ 52 h 165"/>
                    <a:gd name="T66" fmla="*/ 6 w 249"/>
                    <a:gd name="T67" fmla="*/ 58 h 165"/>
                    <a:gd name="T68" fmla="*/ 10 w 249"/>
                    <a:gd name="T69" fmla="*/ 64 h 165"/>
                    <a:gd name="T70" fmla="*/ 16 w 249"/>
                    <a:gd name="T71" fmla="*/ 69 h 165"/>
                    <a:gd name="T72" fmla="*/ 21 w 249"/>
                    <a:gd name="T73" fmla="*/ 71 h 165"/>
                    <a:gd name="T74" fmla="*/ 29 w 249"/>
                    <a:gd name="T75" fmla="*/ 76 h 165"/>
                    <a:gd name="T76" fmla="*/ 37 w 249"/>
                    <a:gd name="T77" fmla="*/ 79 h 165"/>
                    <a:gd name="T78" fmla="*/ 44 w 249"/>
                    <a:gd name="T79" fmla="*/ 79 h 165"/>
                    <a:gd name="T80" fmla="*/ 52 w 249"/>
                    <a:gd name="T81" fmla="*/ 80 h 165"/>
                    <a:gd name="T82" fmla="*/ 52 w 249"/>
                    <a:gd name="T83" fmla="*/ 80 h 16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49"/>
                    <a:gd name="T127" fmla="*/ 0 h 165"/>
                    <a:gd name="T128" fmla="*/ 249 w 249"/>
                    <a:gd name="T129" fmla="*/ 165 h 16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49" h="165">
                      <a:moveTo>
                        <a:pt x="125" y="162"/>
                      </a:moveTo>
                      <a:lnTo>
                        <a:pt x="145" y="162"/>
                      </a:lnTo>
                      <a:lnTo>
                        <a:pt x="165" y="160"/>
                      </a:lnTo>
                      <a:lnTo>
                        <a:pt x="182" y="154"/>
                      </a:lnTo>
                      <a:lnTo>
                        <a:pt x="199" y="147"/>
                      </a:lnTo>
                      <a:lnTo>
                        <a:pt x="216" y="140"/>
                      </a:lnTo>
                      <a:lnTo>
                        <a:pt x="226" y="130"/>
                      </a:lnTo>
                      <a:lnTo>
                        <a:pt x="236" y="121"/>
                      </a:lnTo>
                      <a:lnTo>
                        <a:pt x="246" y="108"/>
                      </a:lnTo>
                      <a:lnTo>
                        <a:pt x="249" y="94"/>
                      </a:lnTo>
                      <a:lnTo>
                        <a:pt x="249" y="81"/>
                      </a:lnTo>
                      <a:lnTo>
                        <a:pt x="249" y="68"/>
                      </a:lnTo>
                      <a:lnTo>
                        <a:pt x="246" y="57"/>
                      </a:lnTo>
                      <a:lnTo>
                        <a:pt x="236" y="44"/>
                      </a:lnTo>
                      <a:lnTo>
                        <a:pt x="226" y="35"/>
                      </a:lnTo>
                      <a:lnTo>
                        <a:pt x="216" y="24"/>
                      </a:lnTo>
                      <a:lnTo>
                        <a:pt x="199" y="15"/>
                      </a:lnTo>
                      <a:lnTo>
                        <a:pt x="182" y="9"/>
                      </a:lnTo>
                      <a:lnTo>
                        <a:pt x="165" y="4"/>
                      </a:lnTo>
                      <a:lnTo>
                        <a:pt x="145" y="2"/>
                      </a:lnTo>
                      <a:lnTo>
                        <a:pt x="125" y="0"/>
                      </a:lnTo>
                      <a:lnTo>
                        <a:pt x="105" y="2"/>
                      </a:lnTo>
                      <a:lnTo>
                        <a:pt x="88" y="4"/>
                      </a:lnTo>
                      <a:lnTo>
                        <a:pt x="68" y="9"/>
                      </a:lnTo>
                      <a:lnTo>
                        <a:pt x="51" y="15"/>
                      </a:lnTo>
                      <a:lnTo>
                        <a:pt x="37" y="24"/>
                      </a:lnTo>
                      <a:lnTo>
                        <a:pt x="24" y="35"/>
                      </a:lnTo>
                      <a:lnTo>
                        <a:pt x="14" y="44"/>
                      </a:lnTo>
                      <a:lnTo>
                        <a:pt x="7" y="57"/>
                      </a:lnTo>
                      <a:lnTo>
                        <a:pt x="4" y="68"/>
                      </a:lnTo>
                      <a:lnTo>
                        <a:pt x="0" y="81"/>
                      </a:lnTo>
                      <a:lnTo>
                        <a:pt x="4" y="94"/>
                      </a:lnTo>
                      <a:lnTo>
                        <a:pt x="7" y="108"/>
                      </a:lnTo>
                      <a:lnTo>
                        <a:pt x="14" y="121"/>
                      </a:lnTo>
                      <a:lnTo>
                        <a:pt x="24" y="130"/>
                      </a:lnTo>
                      <a:lnTo>
                        <a:pt x="37" y="140"/>
                      </a:lnTo>
                      <a:lnTo>
                        <a:pt x="51" y="147"/>
                      </a:lnTo>
                      <a:lnTo>
                        <a:pt x="68" y="154"/>
                      </a:lnTo>
                      <a:lnTo>
                        <a:pt x="88" y="160"/>
                      </a:lnTo>
                      <a:lnTo>
                        <a:pt x="105" y="162"/>
                      </a:lnTo>
                      <a:lnTo>
                        <a:pt x="125" y="165"/>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40" name="Freeform 228"/>
                <p:cNvSpPr>
                  <a:spLocks noEditPoints="1"/>
                </p:cNvSpPr>
                <p:nvPr/>
              </p:nvSpPr>
              <p:spPr bwMode="auto">
                <a:xfrm>
                  <a:off x="886" y="3134"/>
                  <a:ext cx="65" cy="22"/>
                </a:xfrm>
                <a:custGeom>
                  <a:avLst/>
                  <a:gdLst>
                    <a:gd name="T0" fmla="*/ 0 w 74"/>
                    <a:gd name="T1" fmla="*/ 0 h 25"/>
                    <a:gd name="T2" fmla="*/ 30 w 74"/>
                    <a:gd name="T3" fmla="*/ 0 h 25"/>
                    <a:gd name="T4" fmla="*/ 30 w 74"/>
                    <a:gd name="T5" fmla="*/ 4 h 25"/>
                    <a:gd name="T6" fmla="*/ 3 w 74"/>
                    <a:gd name="T7" fmla="*/ 4 h 25"/>
                    <a:gd name="T8" fmla="*/ 3 w 74"/>
                    <a:gd name="T9" fmla="*/ 0 h 25"/>
                    <a:gd name="T10" fmla="*/ 3 w 74"/>
                    <a:gd name="T11" fmla="*/ 0 h 25"/>
                    <a:gd name="T12" fmla="*/ 0 w 74"/>
                    <a:gd name="T13" fmla="*/ 0 h 25"/>
                    <a:gd name="T14" fmla="*/ 3 w 74"/>
                    <a:gd name="T15" fmla="*/ 8 h 25"/>
                    <a:gd name="T16" fmla="*/ 30 w 74"/>
                    <a:gd name="T17" fmla="*/ 8 h 25"/>
                    <a:gd name="T18" fmla="*/ 30 w 74"/>
                    <a:gd name="T19" fmla="*/ 10 h 25"/>
                    <a:gd name="T20" fmla="*/ 3 w 74"/>
                    <a:gd name="T21" fmla="*/ 10 h 25"/>
                    <a:gd name="T22" fmla="*/ 3 w 74"/>
                    <a:gd name="T23" fmla="*/ 8 h 25"/>
                    <a:gd name="T24" fmla="*/ 3 w 74"/>
                    <a:gd name="T25" fmla="*/ 8 h 2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25"/>
                    <a:gd name="T41" fmla="*/ 74 w 74"/>
                    <a:gd name="T42" fmla="*/ 25 h 2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25">
                      <a:moveTo>
                        <a:pt x="0" y="0"/>
                      </a:moveTo>
                      <a:lnTo>
                        <a:pt x="74" y="0"/>
                      </a:lnTo>
                      <a:lnTo>
                        <a:pt x="74" y="7"/>
                      </a:lnTo>
                      <a:lnTo>
                        <a:pt x="3" y="7"/>
                      </a:lnTo>
                      <a:lnTo>
                        <a:pt x="3" y="0"/>
                      </a:lnTo>
                      <a:lnTo>
                        <a:pt x="0" y="0"/>
                      </a:lnTo>
                      <a:close/>
                      <a:moveTo>
                        <a:pt x="3" y="18"/>
                      </a:moveTo>
                      <a:lnTo>
                        <a:pt x="74" y="18"/>
                      </a:lnTo>
                      <a:lnTo>
                        <a:pt x="74" y="25"/>
                      </a:lnTo>
                      <a:lnTo>
                        <a:pt x="3" y="25"/>
                      </a:lnTo>
                      <a:lnTo>
                        <a:pt x="3" y="18"/>
                      </a:lnTo>
                      <a:close/>
                    </a:path>
                  </a:pathLst>
                </a:custGeom>
                <a:solidFill>
                  <a:srgbClr val="000000"/>
                </a:solidFill>
                <a:ln w="9525">
                  <a:noFill/>
                  <a:round/>
                  <a:headEnd/>
                  <a:tailEnd/>
                </a:ln>
              </p:spPr>
              <p:txBody>
                <a:bodyPr>
                  <a:prstTxWarp prst="textNoShape">
                    <a:avLst/>
                  </a:prstTxWarp>
                </a:bodyPr>
                <a:lstStyle/>
                <a:p>
                  <a:endParaRPr lang="en-US">
                    <a:latin typeface="Calibri" charset="0"/>
                  </a:endParaRPr>
                </a:p>
              </p:txBody>
            </p:sp>
            <p:sp>
              <p:nvSpPr>
                <p:cNvPr id="53341" name="Line 229"/>
                <p:cNvSpPr>
                  <a:spLocks noChangeShapeType="1"/>
                </p:cNvSpPr>
                <p:nvPr/>
              </p:nvSpPr>
              <p:spPr bwMode="auto">
                <a:xfrm>
                  <a:off x="912" y="2304"/>
                  <a:ext cx="0" cy="768"/>
                </a:xfrm>
                <a:prstGeom prst="line">
                  <a:avLst/>
                </a:prstGeom>
                <a:noFill/>
                <a:ln w="38100">
                  <a:solidFill>
                    <a:srgbClr val="000000"/>
                  </a:solidFill>
                  <a:round/>
                  <a:headEnd type="oval" w="sm" len="sm"/>
                  <a:tailEnd type="triangle" w="med" len="med"/>
                </a:ln>
              </p:spPr>
              <p:txBody>
                <a:bodyPr>
                  <a:prstTxWarp prst="textNoShape">
                    <a:avLst/>
                  </a:prstTxWarp>
                </a:bodyPr>
                <a:lstStyle/>
                <a:p>
                  <a:endParaRPr lang="en-US"/>
                </a:p>
              </p:txBody>
            </p:sp>
          </p:grpSp>
          <p:grpSp>
            <p:nvGrpSpPr>
              <p:cNvPr id="17" name="Group 230"/>
              <p:cNvGrpSpPr>
                <a:grpSpLocks/>
              </p:cNvGrpSpPr>
              <p:nvPr/>
            </p:nvGrpSpPr>
            <p:grpSpPr bwMode="auto">
              <a:xfrm>
                <a:off x="3120" y="2304"/>
                <a:ext cx="404" cy="1200"/>
                <a:chOff x="624" y="2304"/>
                <a:chExt cx="404" cy="1200"/>
              </a:xfrm>
            </p:grpSpPr>
            <p:sp>
              <p:nvSpPr>
                <p:cNvPr id="53330" name="Freeform 231"/>
                <p:cNvSpPr>
                  <a:spLocks/>
                </p:cNvSpPr>
                <p:nvPr/>
              </p:nvSpPr>
              <p:spPr bwMode="auto">
                <a:xfrm>
                  <a:off x="624" y="3342"/>
                  <a:ext cx="158" cy="162"/>
                </a:xfrm>
                <a:custGeom>
                  <a:avLst/>
                  <a:gdLst>
                    <a:gd name="T0" fmla="*/ 0 w 222"/>
                    <a:gd name="T1" fmla="*/ 66 h 172"/>
                    <a:gd name="T2" fmla="*/ 1 w 222"/>
                    <a:gd name="T3" fmla="*/ 74 h 172"/>
                    <a:gd name="T4" fmla="*/ 1 w 222"/>
                    <a:gd name="T5" fmla="*/ 83 h 172"/>
                    <a:gd name="T6" fmla="*/ 1 w 222"/>
                    <a:gd name="T7" fmla="*/ 88 h 172"/>
                    <a:gd name="T8" fmla="*/ 2 w 222"/>
                    <a:gd name="T9" fmla="*/ 94 h 172"/>
                    <a:gd name="T10" fmla="*/ 3 w 222"/>
                    <a:gd name="T11" fmla="*/ 100 h 172"/>
                    <a:gd name="T12" fmla="*/ 4 w 222"/>
                    <a:gd name="T13" fmla="*/ 104 h 172"/>
                    <a:gd name="T14" fmla="*/ 6 w 222"/>
                    <a:gd name="T15" fmla="*/ 108 h 172"/>
                    <a:gd name="T16" fmla="*/ 7 w 222"/>
                    <a:gd name="T17" fmla="*/ 111 h 172"/>
                    <a:gd name="T18" fmla="*/ 9 w 222"/>
                    <a:gd name="T19" fmla="*/ 114 h 172"/>
                    <a:gd name="T20" fmla="*/ 10 w 222"/>
                    <a:gd name="T21" fmla="*/ 114 h 172"/>
                    <a:gd name="T22" fmla="*/ 11 w 222"/>
                    <a:gd name="T23" fmla="*/ 114 h 172"/>
                    <a:gd name="T24" fmla="*/ 14 w 222"/>
                    <a:gd name="T25" fmla="*/ 111 h 172"/>
                    <a:gd name="T26" fmla="*/ 15 w 222"/>
                    <a:gd name="T27" fmla="*/ 108 h 172"/>
                    <a:gd name="T28" fmla="*/ 16 w 222"/>
                    <a:gd name="T29" fmla="*/ 104 h 172"/>
                    <a:gd name="T30" fmla="*/ 17 w 222"/>
                    <a:gd name="T31" fmla="*/ 100 h 172"/>
                    <a:gd name="T32" fmla="*/ 19 w 222"/>
                    <a:gd name="T33" fmla="*/ 94 h 172"/>
                    <a:gd name="T34" fmla="*/ 19 w 222"/>
                    <a:gd name="T35" fmla="*/ 88 h 172"/>
                    <a:gd name="T36" fmla="*/ 20 w 222"/>
                    <a:gd name="T37" fmla="*/ 83 h 172"/>
                    <a:gd name="T38" fmla="*/ 21 w 222"/>
                    <a:gd name="T39" fmla="*/ 74 h 172"/>
                    <a:gd name="T40" fmla="*/ 21 w 222"/>
                    <a:gd name="T41" fmla="*/ 69 h 172"/>
                    <a:gd name="T42" fmla="*/ 21 w 222"/>
                    <a:gd name="T43" fmla="*/ 0 h 172"/>
                    <a:gd name="T44" fmla="*/ 1 w 222"/>
                    <a:gd name="T45" fmla="*/ 0 h 172"/>
                    <a:gd name="T46" fmla="*/ 1 w 222"/>
                    <a:gd name="T47" fmla="*/ 69 h 172"/>
                    <a:gd name="T48" fmla="*/ 1 w 222"/>
                    <a:gd name="T49" fmla="*/ 69 h 17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22"/>
                    <a:gd name="T76" fmla="*/ 0 h 172"/>
                    <a:gd name="T77" fmla="*/ 222 w 222"/>
                    <a:gd name="T78" fmla="*/ 172 h 17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22" h="172">
                      <a:moveTo>
                        <a:pt x="0" y="101"/>
                      </a:moveTo>
                      <a:lnTo>
                        <a:pt x="3" y="114"/>
                      </a:lnTo>
                      <a:lnTo>
                        <a:pt x="7" y="125"/>
                      </a:lnTo>
                      <a:lnTo>
                        <a:pt x="13" y="134"/>
                      </a:lnTo>
                      <a:lnTo>
                        <a:pt x="23" y="143"/>
                      </a:lnTo>
                      <a:lnTo>
                        <a:pt x="33" y="152"/>
                      </a:lnTo>
                      <a:lnTo>
                        <a:pt x="47" y="158"/>
                      </a:lnTo>
                      <a:lnTo>
                        <a:pt x="60" y="165"/>
                      </a:lnTo>
                      <a:lnTo>
                        <a:pt x="77" y="169"/>
                      </a:lnTo>
                      <a:lnTo>
                        <a:pt x="94" y="172"/>
                      </a:lnTo>
                      <a:lnTo>
                        <a:pt x="111" y="172"/>
                      </a:lnTo>
                      <a:lnTo>
                        <a:pt x="131" y="172"/>
                      </a:lnTo>
                      <a:lnTo>
                        <a:pt x="148" y="169"/>
                      </a:lnTo>
                      <a:lnTo>
                        <a:pt x="161" y="165"/>
                      </a:lnTo>
                      <a:lnTo>
                        <a:pt x="178" y="158"/>
                      </a:lnTo>
                      <a:lnTo>
                        <a:pt x="188" y="152"/>
                      </a:lnTo>
                      <a:lnTo>
                        <a:pt x="202" y="143"/>
                      </a:lnTo>
                      <a:lnTo>
                        <a:pt x="208" y="134"/>
                      </a:lnTo>
                      <a:lnTo>
                        <a:pt x="215" y="125"/>
                      </a:lnTo>
                      <a:lnTo>
                        <a:pt x="222" y="114"/>
                      </a:lnTo>
                      <a:lnTo>
                        <a:pt x="222" y="104"/>
                      </a:lnTo>
                      <a:lnTo>
                        <a:pt x="222" y="0"/>
                      </a:lnTo>
                      <a:lnTo>
                        <a:pt x="3" y="0"/>
                      </a:lnTo>
                      <a:lnTo>
                        <a:pt x="3" y="104"/>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31" name="Line 232"/>
                <p:cNvSpPr>
                  <a:spLocks noChangeShapeType="1"/>
                </p:cNvSpPr>
                <p:nvPr/>
              </p:nvSpPr>
              <p:spPr bwMode="auto">
                <a:xfrm>
                  <a:off x="651" y="2304"/>
                  <a:ext cx="6" cy="1036"/>
                </a:xfrm>
                <a:prstGeom prst="line">
                  <a:avLst/>
                </a:prstGeom>
                <a:noFill/>
                <a:ln w="20701">
                  <a:solidFill>
                    <a:srgbClr val="000000"/>
                  </a:solidFill>
                  <a:round/>
                  <a:headEnd type="oval" w="sm" len="sm"/>
                  <a:tailEnd/>
                </a:ln>
              </p:spPr>
              <p:txBody>
                <a:bodyPr>
                  <a:prstTxWarp prst="textNoShape">
                    <a:avLst/>
                  </a:prstTxWarp>
                </a:bodyPr>
                <a:lstStyle/>
                <a:p>
                  <a:endParaRPr lang="en-US"/>
                </a:p>
              </p:txBody>
            </p:sp>
            <p:sp>
              <p:nvSpPr>
                <p:cNvPr id="53332" name="Freeform 233"/>
                <p:cNvSpPr>
                  <a:spLocks/>
                </p:cNvSpPr>
                <p:nvPr/>
              </p:nvSpPr>
              <p:spPr bwMode="auto">
                <a:xfrm>
                  <a:off x="739" y="3218"/>
                  <a:ext cx="180" cy="113"/>
                </a:xfrm>
                <a:custGeom>
                  <a:avLst/>
                  <a:gdLst>
                    <a:gd name="T0" fmla="*/ 24 w 252"/>
                    <a:gd name="T1" fmla="*/ 0 h 136"/>
                    <a:gd name="T2" fmla="*/ 24 w 252"/>
                    <a:gd name="T3" fmla="*/ 18 h 136"/>
                    <a:gd name="T4" fmla="*/ 0 w 252"/>
                    <a:gd name="T5" fmla="*/ 18 h 136"/>
                    <a:gd name="T6" fmla="*/ 0 w 252"/>
                    <a:gd name="T7" fmla="*/ 37 h 136"/>
                    <a:gd name="T8" fmla="*/ 0 60000 65536"/>
                    <a:gd name="T9" fmla="*/ 0 60000 65536"/>
                    <a:gd name="T10" fmla="*/ 0 60000 65536"/>
                    <a:gd name="T11" fmla="*/ 0 60000 65536"/>
                    <a:gd name="T12" fmla="*/ 0 w 252"/>
                    <a:gd name="T13" fmla="*/ 0 h 136"/>
                    <a:gd name="T14" fmla="*/ 252 w 252"/>
                    <a:gd name="T15" fmla="*/ 136 h 136"/>
                  </a:gdLst>
                  <a:ahLst/>
                  <a:cxnLst>
                    <a:cxn ang="T8">
                      <a:pos x="T0" y="T1"/>
                    </a:cxn>
                    <a:cxn ang="T9">
                      <a:pos x="T2" y="T3"/>
                    </a:cxn>
                    <a:cxn ang="T10">
                      <a:pos x="T4" y="T5"/>
                    </a:cxn>
                    <a:cxn ang="T11">
                      <a:pos x="T6" y="T7"/>
                    </a:cxn>
                  </a:cxnLst>
                  <a:rect l="T12" t="T13" r="T14" b="T15"/>
                  <a:pathLst>
                    <a:path w="252" h="136">
                      <a:moveTo>
                        <a:pt x="248" y="0"/>
                      </a:moveTo>
                      <a:lnTo>
                        <a:pt x="252" y="68"/>
                      </a:lnTo>
                      <a:lnTo>
                        <a:pt x="0" y="68"/>
                      </a:lnTo>
                      <a:lnTo>
                        <a:pt x="0" y="136"/>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33" name="Freeform 234"/>
                <p:cNvSpPr>
                  <a:spLocks/>
                </p:cNvSpPr>
                <p:nvPr/>
              </p:nvSpPr>
              <p:spPr bwMode="auto">
                <a:xfrm>
                  <a:off x="808" y="3069"/>
                  <a:ext cx="220" cy="149"/>
                </a:xfrm>
                <a:custGeom>
                  <a:avLst/>
                  <a:gdLst>
                    <a:gd name="T0" fmla="*/ 52 w 249"/>
                    <a:gd name="T1" fmla="*/ 79 h 165"/>
                    <a:gd name="T2" fmla="*/ 61 w 249"/>
                    <a:gd name="T3" fmla="*/ 79 h 165"/>
                    <a:gd name="T4" fmla="*/ 70 w 249"/>
                    <a:gd name="T5" fmla="*/ 79 h 165"/>
                    <a:gd name="T6" fmla="*/ 76 w 249"/>
                    <a:gd name="T7" fmla="*/ 76 h 165"/>
                    <a:gd name="T8" fmla="*/ 84 w 249"/>
                    <a:gd name="T9" fmla="*/ 71 h 165"/>
                    <a:gd name="T10" fmla="*/ 91 w 249"/>
                    <a:gd name="T11" fmla="*/ 69 h 165"/>
                    <a:gd name="T12" fmla="*/ 95 w 249"/>
                    <a:gd name="T13" fmla="*/ 64 h 165"/>
                    <a:gd name="T14" fmla="*/ 99 w 249"/>
                    <a:gd name="T15" fmla="*/ 58 h 165"/>
                    <a:gd name="T16" fmla="*/ 104 w 249"/>
                    <a:gd name="T17" fmla="*/ 52 h 165"/>
                    <a:gd name="T18" fmla="*/ 104 w 249"/>
                    <a:gd name="T19" fmla="*/ 46 h 165"/>
                    <a:gd name="T20" fmla="*/ 104 w 249"/>
                    <a:gd name="T21" fmla="*/ 40 h 165"/>
                    <a:gd name="T22" fmla="*/ 104 w 249"/>
                    <a:gd name="T23" fmla="*/ 33 h 165"/>
                    <a:gd name="T24" fmla="*/ 104 w 249"/>
                    <a:gd name="T25" fmla="*/ 28 h 165"/>
                    <a:gd name="T26" fmla="*/ 99 w 249"/>
                    <a:gd name="T27" fmla="*/ 22 h 165"/>
                    <a:gd name="T28" fmla="*/ 95 w 249"/>
                    <a:gd name="T29" fmla="*/ 17 h 165"/>
                    <a:gd name="T30" fmla="*/ 91 w 249"/>
                    <a:gd name="T31" fmla="*/ 12 h 165"/>
                    <a:gd name="T32" fmla="*/ 84 w 249"/>
                    <a:gd name="T33" fmla="*/ 8 h 165"/>
                    <a:gd name="T34" fmla="*/ 76 w 249"/>
                    <a:gd name="T35" fmla="*/ 5 h 165"/>
                    <a:gd name="T36" fmla="*/ 70 w 249"/>
                    <a:gd name="T37" fmla="*/ 4 h 165"/>
                    <a:gd name="T38" fmla="*/ 61 w 249"/>
                    <a:gd name="T39" fmla="*/ 2 h 165"/>
                    <a:gd name="T40" fmla="*/ 52 w 249"/>
                    <a:gd name="T41" fmla="*/ 0 h 165"/>
                    <a:gd name="T42" fmla="*/ 44 w 249"/>
                    <a:gd name="T43" fmla="*/ 2 h 165"/>
                    <a:gd name="T44" fmla="*/ 37 w 249"/>
                    <a:gd name="T45" fmla="*/ 4 h 165"/>
                    <a:gd name="T46" fmla="*/ 29 w 249"/>
                    <a:gd name="T47" fmla="*/ 5 h 165"/>
                    <a:gd name="T48" fmla="*/ 21 w 249"/>
                    <a:gd name="T49" fmla="*/ 8 h 165"/>
                    <a:gd name="T50" fmla="*/ 16 w 249"/>
                    <a:gd name="T51" fmla="*/ 12 h 165"/>
                    <a:gd name="T52" fmla="*/ 10 w 249"/>
                    <a:gd name="T53" fmla="*/ 17 h 165"/>
                    <a:gd name="T54" fmla="*/ 6 w 249"/>
                    <a:gd name="T55" fmla="*/ 22 h 165"/>
                    <a:gd name="T56" fmla="*/ 4 w 249"/>
                    <a:gd name="T57" fmla="*/ 28 h 165"/>
                    <a:gd name="T58" fmla="*/ 4 w 249"/>
                    <a:gd name="T59" fmla="*/ 33 h 165"/>
                    <a:gd name="T60" fmla="*/ 0 w 249"/>
                    <a:gd name="T61" fmla="*/ 40 h 165"/>
                    <a:gd name="T62" fmla="*/ 4 w 249"/>
                    <a:gd name="T63" fmla="*/ 46 h 165"/>
                    <a:gd name="T64" fmla="*/ 4 w 249"/>
                    <a:gd name="T65" fmla="*/ 52 h 165"/>
                    <a:gd name="T66" fmla="*/ 6 w 249"/>
                    <a:gd name="T67" fmla="*/ 58 h 165"/>
                    <a:gd name="T68" fmla="*/ 10 w 249"/>
                    <a:gd name="T69" fmla="*/ 64 h 165"/>
                    <a:gd name="T70" fmla="*/ 16 w 249"/>
                    <a:gd name="T71" fmla="*/ 69 h 165"/>
                    <a:gd name="T72" fmla="*/ 21 w 249"/>
                    <a:gd name="T73" fmla="*/ 71 h 165"/>
                    <a:gd name="T74" fmla="*/ 29 w 249"/>
                    <a:gd name="T75" fmla="*/ 76 h 165"/>
                    <a:gd name="T76" fmla="*/ 37 w 249"/>
                    <a:gd name="T77" fmla="*/ 79 h 165"/>
                    <a:gd name="T78" fmla="*/ 44 w 249"/>
                    <a:gd name="T79" fmla="*/ 79 h 165"/>
                    <a:gd name="T80" fmla="*/ 52 w 249"/>
                    <a:gd name="T81" fmla="*/ 80 h 165"/>
                    <a:gd name="T82" fmla="*/ 52 w 249"/>
                    <a:gd name="T83" fmla="*/ 80 h 16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49"/>
                    <a:gd name="T127" fmla="*/ 0 h 165"/>
                    <a:gd name="T128" fmla="*/ 249 w 249"/>
                    <a:gd name="T129" fmla="*/ 165 h 16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49" h="165">
                      <a:moveTo>
                        <a:pt x="125" y="162"/>
                      </a:moveTo>
                      <a:lnTo>
                        <a:pt x="145" y="162"/>
                      </a:lnTo>
                      <a:lnTo>
                        <a:pt x="165" y="160"/>
                      </a:lnTo>
                      <a:lnTo>
                        <a:pt x="182" y="154"/>
                      </a:lnTo>
                      <a:lnTo>
                        <a:pt x="199" y="147"/>
                      </a:lnTo>
                      <a:lnTo>
                        <a:pt x="216" y="140"/>
                      </a:lnTo>
                      <a:lnTo>
                        <a:pt x="226" y="130"/>
                      </a:lnTo>
                      <a:lnTo>
                        <a:pt x="236" y="121"/>
                      </a:lnTo>
                      <a:lnTo>
                        <a:pt x="246" y="108"/>
                      </a:lnTo>
                      <a:lnTo>
                        <a:pt x="249" y="94"/>
                      </a:lnTo>
                      <a:lnTo>
                        <a:pt x="249" y="81"/>
                      </a:lnTo>
                      <a:lnTo>
                        <a:pt x="249" y="68"/>
                      </a:lnTo>
                      <a:lnTo>
                        <a:pt x="246" y="57"/>
                      </a:lnTo>
                      <a:lnTo>
                        <a:pt x="236" y="44"/>
                      </a:lnTo>
                      <a:lnTo>
                        <a:pt x="226" y="35"/>
                      </a:lnTo>
                      <a:lnTo>
                        <a:pt x="216" y="24"/>
                      </a:lnTo>
                      <a:lnTo>
                        <a:pt x="199" y="15"/>
                      </a:lnTo>
                      <a:lnTo>
                        <a:pt x="182" y="9"/>
                      </a:lnTo>
                      <a:lnTo>
                        <a:pt x="165" y="4"/>
                      </a:lnTo>
                      <a:lnTo>
                        <a:pt x="145" y="2"/>
                      </a:lnTo>
                      <a:lnTo>
                        <a:pt x="125" y="0"/>
                      </a:lnTo>
                      <a:lnTo>
                        <a:pt x="105" y="2"/>
                      </a:lnTo>
                      <a:lnTo>
                        <a:pt x="88" y="4"/>
                      </a:lnTo>
                      <a:lnTo>
                        <a:pt x="68" y="9"/>
                      </a:lnTo>
                      <a:lnTo>
                        <a:pt x="51" y="15"/>
                      </a:lnTo>
                      <a:lnTo>
                        <a:pt x="37" y="24"/>
                      </a:lnTo>
                      <a:lnTo>
                        <a:pt x="24" y="35"/>
                      </a:lnTo>
                      <a:lnTo>
                        <a:pt x="14" y="44"/>
                      </a:lnTo>
                      <a:lnTo>
                        <a:pt x="7" y="57"/>
                      </a:lnTo>
                      <a:lnTo>
                        <a:pt x="4" y="68"/>
                      </a:lnTo>
                      <a:lnTo>
                        <a:pt x="0" y="81"/>
                      </a:lnTo>
                      <a:lnTo>
                        <a:pt x="4" y="94"/>
                      </a:lnTo>
                      <a:lnTo>
                        <a:pt x="7" y="108"/>
                      </a:lnTo>
                      <a:lnTo>
                        <a:pt x="14" y="121"/>
                      </a:lnTo>
                      <a:lnTo>
                        <a:pt x="24" y="130"/>
                      </a:lnTo>
                      <a:lnTo>
                        <a:pt x="37" y="140"/>
                      </a:lnTo>
                      <a:lnTo>
                        <a:pt x="51" y="147"/>
                      </a:lnTo>
                      <a:lnTo>
                        <a:pt x="68" y="154"/>
                      </a:lnTo>
                      <a:lnTo>
                        <a:pt x="88" y="160"/>
                      </a:lnTo>
                      <a:lnTo>
                        <a:pt x="105" y="162"/>
                      </a:lnTo>
                      <a:lnTo>
                        <a:pt x="125" y="165"/>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34" name="Freeform 235"/>
                <p:cNvSpPr>
                  <a:spLocks noEditPoints="1"/>
                </p:cNvSpPr>
                <p:nvPr/>
              </p:nvSpPr>
              <p:spPr bwMode="auto">
                <a:xfrm>
                  <a:off x="886" y="3134"/>
                  <a:ext cx="65" cy="22"/>
                </a:xfrm>
                <a:custGeom>
                  <a:avLst/>
                  <a:gdLst>
                    <a:gd name="T0" fmla="*/ 0 w 74"/>
                    <a:gd name="T1" fmla="*/ 0 h 25"/>
                    <a:gd name="T2" fmla="*/ 30 w 74"/>
                    <a:gd name="T3" fmla="*/ 0 h 25"/>
                    <a:gd name="T4" fmla="*/ 30 w 74"/>
                    <a:gd name="T5" fmla="*/ 4 h 25"/>
                    <a:gd name="T6" fmla="*/ 3 w 74"/>
                    <a:gd name="T7" fmla="*/ 4 h 25"/>
                    <a:gd name="T8" fmla="*/ 3 w 74"/>
                    <a:gd name="T9" fmla="*/ 0 h 25"/>
                    <a:gd name="T10" fmla="*/ 3 w 74"/>
                    <a:gd name="T11" fmla="*/ 0 h 25"/>
                    <a:gd name="T12" fmla="*/ 0 w 74"/>
                    <a:gd name="T13" fmla="*/ 0 h 25"/>
                    <a:gd name="T14" fmla="*/ 3 w 74"/>
                    <a:gd name="T15" fmla="*/ 8 h 25"/>
                    <a:gd name="T16" fmla="*/ 30 w 74"/>
                    <a:gd name="T17" fmla="*/ 8 h 25"/>
                    <a:gd name="T18" fmla="*/ 30 w 74"/>
                    <a:gd name="T19" fmla="*/ 10 h 25"/>
                    <a:gd name="T20" fmla="*/ 3 w 74"/>
                    <a:gd name="T21" fmla="*/ 10 h 25"/>
                    <a:gd name="T22" fmla="*/ 3 w 74"/>
                    <a:gd name="T23" fmla="*/ 8 h 25"/>
                    <a:gd name="T24" fmla="*/ 3 w 74"/>
                    <a:gd name="T25" fmla="*/ 8 h 2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25"/>
                    <a:gd name="T41" fmla="*/ 74 w 74"/>
                    <a:gd name="T42" fmla="*/ 25 h 2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25">
                      <a:moveTo>
                        <a:pt x="0" y="0"/>
                      </a:moveTo>
                      <a:lnTo>
                        <a:pt x="74" y="0"/>
                      </a:lnTo>
                      <a:lnTo>
                        <a:pt x="74" y="7"/>
                      </a:lnTo>
                      <a:lnTo>
                        <a:pt x="3" y="7"/>
                      </a:lnTo>
                      <a:lnTo>
                        <a:pt x="3" y="0"/>
                      </a:lnTo>
                      <a:lnTo>
                        <a:pt x="0" y="0"/>
                      </a:lnTo>
                      <a:close/>
                      <a:moveTo>
                        <a:pt x="3" y="18"/>
                      </a:moveTo>
                      <a:lnTo>
                        <a:pt x="74" y="18"/>
                      </a:lnTo>
                      <a:lnTo>
                        <a:pt x="74" y="25"/>
                      </a:lnTo>
                      <a:lnTo>
                        <a:pt x="3" y="25"/>
                      </a:lnTo>
                      <a:lnTo>
                        <a:pt x="3" y="18"/>
                      </a:lnTo>
                      <a:close/>
                    </a:path>
                  </a:pathLst>
                </a:custGeom>
                <a:solidFill>
                  <a:srgbClr val="000000"/>
                </a:solidFill>
                <a:ln w="9525">
                  <a:noFill/>
                  <a:round/>
                  <a:headEnd/>
                  <a:tailEnd/>
                </a:ln>
              </p:spPr>
              <p:txBody>
                <a:bodyPr>
                  <a:prstTxWarp prst="textNoShape">
                    <a:avLst/>
                  </a:prstTxWarp>
                </a:bodyPr>
                <a:lstStyle/>
                <a:p>
                  <a:endParaRPr lang="en-US">
                    <a:latin typeface="Calibri" charset="0"/>
                  </a:endParaRPr>
                </a:p>
              </p:txBody>
            </p:sp>
            <p:sp>
              <p:nvSpPr>
                <p:cNvPr id="53335" name="Line 236"/>
                <p:cNvSpPr>
                  <a:spLocks noChangeShapeType="1"/>
                </p:cNvSpPr>
                <p:nvPr/>
              </p:nvSpPr>
              <p:spPr bwMode="auto">
                <a:xfrm>
                  <a:off x="912" y="2304"/>
                  <a:ext cx="0" cy="768"/>
                </a:xfrm>
                <a:prstGeom prst="line">
                  <a:avLst/>
                </a:prstGeom>
                <a:noFill/>
                <a:ln w="38100">
                  <a:solidFill>
                    <a:srgbClr val="000000"/>
                  </a:solidFill>
                  <a:round/>
                  <a:headEnd type="oval" w="sm" len="sm"/>
                  <a:tailEnd type="triangle" w="med" len="med"/>
                </a:ln>
              </p:spPr>
              <p:txBody>
                <a:bodyPr>
                  <a:prstTxWarp prst="textNoShape">
                    <a:avLst/>
                  </a:prstTxWarp>
                </a:bodyPr>
                <a:lstStyle/>
                <a:p>
                  <a:endParaRPr lang="en-US"/>
                </a:p>
              </p:txBody>
            </p:sp>
          </p:grpSp>
          <p:grpSp>
            <p:nvGrpSpPr>
              <p:cNvPr id="18" name="Group 237"/>
              <p:cNvGrpSpPr>
                <a:grpSpLocks/>
              </p:cNvGrpSpPr>
              <p:nvPr/>
            </p:nvGrpSpPr>
            <p:grpSpPr bwMode="auto">
              <a:xfrm>
                <a:off x="4368" y="2304"/>
                <a:ext cx="404" cy="1200"/>
                <a:chOff x="624" y="2304"/>
                <a:chExt cx="404" cy="1200"/>
              </a:xfrm>
            </p:grpSpPr>
            <p:sp>
              <p:nvSpPr>
                <p:cNvPr id="53324" name="Freeform 238"/>
                <p:cNvSpPr>
                  <a:spLocks/>
                </p:cNvSpPr>
                <p:nvPr/>
              </p:nvSpPr>
              <p:spPr bwMode="auto">
                <a:xfrm>
                  <a:off x="624" y="3342"/>
                  <a:ext cx="158" cy="162"/>
                </a:xfrm>
                <a:custGeom>
                  <a:avLst/>
                  <a:gdLst>
                    <a:gd name="T0" fmla="*/ 0 w 222"/>
                    <a:gd name="T1" fmla="*/ 66 h 172"/>
                    <a:gd name="T2" fmla="*/ 1 w 222"/>
                    <a:gd name="T3" fmla="*/ 74 h 172"/>
                    <a:gd name="T4" fmla="*/ 1 w 222"/>
                    <a:gd name="T5" fmla="*/ 83 h 172"/>
                    <a:gd name="T6" fmla="*/ 1 w 222"/>
                    <a:gd name="T7" fmla="*/ 88 h 172"/>
                    <a:gd name="T8" fmla="*/ 2 w 222"/>
                    <a:gd name="T9" fmla="*/ 94 h 172"/>
                    <a:gd name="T10" fmla="*/ 3 w 222"/>
                    <a:gd name="T11" fmla="*/ 100 h 172"/>
                    <a:gd name="T12" fmla="*/ 4 w 222"/>
                    <a:gd name="T13" fmla="*/ 104 h 172"/>
                    <a:gd name="T14" fmla="*/ 6 w 222"/>
                    <a:gd name="T15" fmla="*/ 108 h 172"/>
                    <a:gd name="T16" fmla="*/ 7 w 222"/>
                    <a:gd name="T17" fmla="*/ 111 h 172"/>
                    <a:gd name="T18" fmla="*/ 9 w 222"/>
                    <a:gd name="T19" fmla="*/ 114 h 172"/>
                    <a:gd name="T20" fmla="*/ 10 w 222"/>
                    <a:gd name="T21" fmla="*/ 114 h 172"/>
                    <a:gd name="T22" fmla="*/ 11 w 222"/>
                    <a:gd name="T23" fmla="*/ 114 h 172"/>
                    <a:gd name="T24" fmla="*/ 14 w 222"/>
                    <a:gd name="T25" fmla="*/ 111 h 172"/>
                    <a:gd name="T26" fmla="*/ 15 w 222"/>
                    <a:gd name="T27" fmla="*/ 108 h 172"/>
                    <a:gd name="T28" fmla="*/ 16 w 222"/>
                    <a:gd name="T29" fmla="*/ 104 h 172"/>
                    <a:gd name="T30" fmla="*/ 17 w 222"/>
                    <a:gd name="T31" fmla="*/ 100 h 172"/>
                    <a:gd name="T32" fmla="*/ 19 w 222"/>
                    <a:gd name="T33" fmla="*/ 94 h 172"/>
                    <a:gd name="T34" fmla="*/ 19 w 222"/>
                    <a:gd name="T35" fmla="*/ 88 h 172"/>
                    <a:gd name="T36" fmla="*/ 20 w 222"/>
                    <a:gd name="T37" fmla="*/ 83 h 172"/>
                    <a:gd name="T38" fmla="*/ 21 w 222"/>
                    <a:gd name="T39" fmla="*/ 74 h 172"/>
                    <a:gd name="T40" fmla="*/ 21 w 222"/>
                    <a:gd name="T41" fmla="*/ 69 h 172"/>
                    <a:gd name="T42" fmla="*/ 21 w 222"/>
                    <a:gd name="T43" fmla="*/ 0 h 172"/>
                    <a:gd name="T44" fmla="*/ 1 w 222"/>
                    <a:gd name="T45" fmla="*/ 0 h 172"/>
                    <a:gd name="T46" fmla="*/ 1 w 222"/>
                    <a:gd name="T47" fmla="*/ 69 h 172"/>
                    <a:gd name="T48" fmla="*/ 1 w 222"/>
                    <a:gd name="T49" fmla="*/ 69 h 17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22"/>
                    <a:gd name="T76" fmla="*/ 0 h 172"/>
                    <a:gd name="T77" fmla="*/ 222 w 222"/>
                    <a:gd name="T78" fmla="*/ 172 h 17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22" h="172">
                      <a:moveTo>
                        <a:pt x="0" y="101"/>
                      </a:moveTo>
                      <a:lnTo>
                        <a:pt x="3" y="114"/>
                      </a:lnTo>
                      <a:lnTo>
                        <a:pt x="7" y="125"/>
                      </a:lnTo>
                      <a:lnTo>
                        <a:pt x="13" y="134"/>
                      </a:lnTo>
                      <a:lnTo>
                        <a:pt x="23" y="143"/>
                      </a:lnTo>
                      <a:lnTo>
                        <a:pt x="33" y="152"/>
                      </a:lnTo>
                      <a:lnTo>
                        <a:pt x="47" y="158"/>
                      </a:lnTo>
                      <a:lnTo>
                        <a:pt x="60" y="165"/>
                      </a:lnTo>
                      <a:lnTo>
                        <a:pt x="77" y="169"/>
                      </a:lnTo>
                      <a:lnTo>
                        <a:pt x="94" y="172"/>
                      </a:lnTo>
                      <a:lnTo>
                        <a:pt x="111" y="172"/>
                      </a:lnTo>
                      <a:lnTo>
                        <a:pt x="131" y="172"/>
                      </a:lnTo>
                      <a:lnTo>
                        <a:pt x="148" y="169"/>
                      </a:lnTo>
                      <a:lnTo>
                        <a:pt x="161" y="165"/>
                      </a:lnTo>
                      <a:lnTo>
                        <a:pt x="178" y="158"/>
                      </a:lnTo>
                      <a:lnTo>
                        <a:pt x="188" y="152"/>
                      </a:lnTo>
                      <a:lnTo>
                        <a:pt x="202" y="143"/>
                      </a:lnTo>
                      <a:lnTo>
                        <a:pt x="208" y="134"/>
                      </a:lnTo>
                      <a:lnTo>
                        <a:pt x="215" y="125"/>
                      </a:lnTo>
                      <a:lnTo>
                        <a:pt x="222" y="114"/>
                      </a:lnTo>
                      <a:lnTo>
                        <a:pt x="222" y="104"/>
                      </a:lnTo>
                      <a:lnTo>
                        <a:pt x="222" y="0"/>
                      </a:lnTo>
                      <a:lnTo>
                        <a:pt x="3" y="0"/>
                      </a:lnTo>
                      <a:lnTo>
                        <a:pt x="3" y="104"/>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25" name="Line 239"/>
                <p:cNvSpPr>
                  <a:spLocks noChangeShapeType="1"/>
                </p:cNvSpPr>
                <p:nvPr/>
              </p:nvSpPr>
              <p:spPr bwMode="auto">
                <a:xfrm>
                  <a:off x="651" y="2304"/>
                  <a:ext cx="6" cy="1036"/>
                </a:xfrm>
                <a:prstGeom prst="line">
                  <a:avLst/>
                </a:prstGeom>
                <a:noFill/>
                <a:ln w="20701">
                  <a:solidFill>
                    <a:srgbClr val="000000"/>
                  </a:solidFill>
                  <a:round/>
                  <a:headEnd type="oval" w="sm" len="sm"/>
                  <a:tailEnd/>
                </a:ln>
              </p:spPr>
              <p:txBody>
                <a:bodyPr>
                  <a:prstTxWarp prst="textNoShape">
                    <a:avLst/>
                  </a:prstTxWarp>
                </a:bodyPr>
                <a:lstStyle/>
                <a:p>
                  <a:endParaRPr lang="en-US"/>
                </a:p>
              </p:txBody>
            </p:sp>
            <p:sp>
              <p:nvSpPr>
                <p:cNvPr id="53326" name="Freeform 240"/>
                <p:cNvSpPr>
                  <a:spLocks/>
                </p:cNvSpPr>
                <p:nvPr/>
              </p:nvSpPr>
              <p:spPr bwMode="auto">
                <a:xfrm>
                  <a:off x="739" y="3218"/>
                  <a:ext cx="180" cy="113"/>
                </a:xfrm>
                <a:custGeom>
                  <a:avLst/>
                  <a:gdLst>
                    <a:gd name="T0" fmla="*/ 24 w 252"/>
                    <a:gd name="T1" fmla="*/ 0 h 136"/>
                    <a:gd name="T2" fmla="*/ 24 w 252"/>
                    <a:gd name="T3" fmla="*/ 18 h 136"/>
                    <a:gd name="T4" fmla="*/ 0 w 252"/>
                    <a:gd name="T5" fmla="*/ 18 h 136"/>
                    <a:gd name="T6" fmla="*/ 0 w 252"/>
                    <a:gd name="T7" fmla="*/ 37 h 136"/>
                    <a:gd name="T8" fmla="*/ 0 60000 65536"/>
                    <a:gd name="T9" fmla="*/ 0 60000 65536"/>
                    <a:gd name="T10" fmla="*/ 0 60000 65536"/>
                    <a:gd name="T11" fmla="*/ 0 60000 65536"/>
                    <a:gd name="T12" fmla="*/ 0 w 252"/>
                    <a:gd name="T13" fmla="*/ 0 h 136"/>
                    <a:gd name="T14" fmla="*/ 252 w 252"/>
                    <a:gd name="T15" fmla="*/ 136 h 136"/>
                  </a:gdLst>
                  <a:ahLst/>
                  <a:cxnLst>
                    <a:cxn ang="T8">
                      <a:pos x="T0" y="T1"/>
                    </a:cxn>
                    <a:cxn ang="T9">
                      <a:pos x="T2" y="T3"/>
                    </a:cxn>
                    <a:cxn ang="T10">
                      <a:pos x="T4" y="T5"/>
                    </a:cxn>
                    <a:cxn ang="T11">
                      <a:pos x="T6" y="T7"/>
                    </a:cxn>
                  </a:cxnLst>
                  <a:rect l="T12" t="T13" r="T14" b="T15"/>
                  <a:pathLst>
                    <a:path w="252" h="136">
                      <a:moveTo>
                        <a:pt x="248" y="0"/>
                      </a:moveTo>
                      <a:lnTo>
                        <a:pt x="252" y="68"/>
                      </a:lnTo>
                      <a:lnTo>
                        <a:pt x="0" y="68"/>
                      </a:lnTo>
                      <a:lnTo>
                        <a:pt x="0" y="136"/>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27" name="Freeform 241"/>
                <p:cNvSpPr>
                  <a:spLocks/>
                </p:cNvSpPr>
                <p:nvPr/>
              </p:nvSpPr>
              <p:spPr bwMode="auto">
                <a:xfrm>
                  <a:off x="808" y="3069"/>
                  <a:ext cx="220" cy="149"/>
                </a:xfrm>
                <a:custGeom>
                  <a:avLst/>
                  <a:gdLst>
                    <a:gd name="T0" fmla="*/ 52 w 249"/>
                    <a:gd name="T1" fmla="*/ 79 h 165"/>
                    <a:gd name="T2" fmla="*/ 61 w 249"/>
                    <a:gd name="T3" fmla="*/ 79 h 165"/>
                    <a:gd name="T4" fmla="*/ 70 w 249"/>
                    <a:gd name="T5" fmla="*/ 79 h 165"/>
                    <a:gd name="T6" fmla="*/ 76 w 249"/>
                    <a:gd name="T7" fmla="*/ 76 h 165"/>
                    <a:gd name="T8" fmla="*/ 84 w 249"/>
                    <a:gd name="T9" fmla="*/ 71 h 165"/>
                    <a:gd name="T10" fmla="*/ 91 w 249"/>
                    <a:gd name="T11" fmla="*/ 69 h 165"/>
                    <a:gd name="T12" fmla="*/ 95 w 249"/>
                    <a:gd name="T13" fmla="*/ 64 h 165"/>
                    <a:gd name="T14" fmla="*/ 99 w 249"/>
                    <a:gd name="T15" fmla="*/ 58 h 165"/>
                    <a:gd name="T16" fmla="*/ 104 w 249"/>
                    <a:gd name="T17" fmla="*/ 52 h 165"/>
                    <a:gd name="T18" fmla="*/ 104 w 249"/>
                    <a:gd name="T19" fmla="*/ 46 h 165"/>
                    <a:gd name="T20" fmla="*/ 104 w 249"/>
                    <a:gd name="T21" fmla="*/ 40 h 165"/>
                    <a:gd name="T22" fmla="*/ 104 w 249"/>
                    <a:gd name="T23" fmla="*/ 33 h 165"/>
                    <a:gd name="T24" fmla="*/ 104 w 249"/>
                    <a:gd name="T25" fmla="*/ 28 h 165"/>
                    <a:gd name="T26" fmla="*/ 99 w 249"/>
                    <a:gd name="T27" fmla="*/ 22 h 165"/>
                    <a:gd name="T28" fmla="*/ 95 w 249"/>
                    <a:gd name="T29" fmla="*/ 17 h 165"/>
                    <a:gd name="T30" fmla="*/ 91 w 249"/>
                    <a:gd name="T31" fmla="*/ 12 h 165"/>
                    <a:gd name="T32" fmla="*/ 84 w 249"/>
                    <a:gd name="T33" fmla="*/ 8 h 165"/>
                    <a:gd name="T34" fmla="*/ 76 w 249"/>
                    <a:gd name="T35" fmla="*/ 5 h 165"/>
                    <a:gd name="T36" fmla="*/ 70 w 249"/>
                    <a:gd name="T37" fmla="*/ 4 h 165"/>
                    <a:gd name="T38" fmla="*/ 61 w 249"/>
                    <a:gd name="T39" fmla="*/ 2 h 165"/>
                    <a:gd name="T40" fmla="*/ 52 w 249"/>
                    <a:gd name="T41" fmla="*/ 0 h 165"/>
                    <a:gd name="T42" fmla="*/ 44 w 249"/>
                    <a:gd name="T43" fmla="*/ 2 h 165"/>
                    <a:gd name="T44" fmla="*/ 37 w 249"/>
                    <a:gd name="T45" fmla="*/ 4 h 165"/>
                    <a:gd name="T46" fmla="*/ 29 w 249"/>
                    <a:gd name="T47" fmla="*/ 5 h 165"/>
                    <a:gd name="T48" fmla="*/ 21 w 249"/>
                    <a:gd name="T49" fmla="*/ 8 h 165"/>
                    <a:gd name="T50" fmla="*/ 16 w 249"/>
                    <a:gd name="T51" fmla="*/ 12 h 165"/>
                    <a:gd name="T52" fmla="*/ 10 w 249"/>
                    <a:gd name="T53" fmla="*/ 17 h 165"/>
                    <a:gd name="T54" fmla="*/ 6 w 249"/>
                    <a:gd name="T55" fmla="*/ 22 h 165"/>
                    <a:gd name="T56" fmla="*/ 4 w 249"/>
                    <a:gd name="T57" fmla="*/ 28 h 165"/>
                    <a:gd name="T58" fmla="*/ 4 w 249"/>
                    <a:gd name="T59" fmla="*/ 33 h 165"/>
                    <a:gd name="T60" fmla="*/ 0 w 249"/>
                    <a:gd name="T61" fmla="*/ 40 h 165"/>
                    <a:gd name="T62" fmla="*/ 4 w 249"/>
                    <a:gd name="T63" fmla="*/ 46 h 165"/>
                    <a:gd name="T64" fmla="*/ 4 w 249"/>
                    <a:gd name="T65" fmla="*/ 52 h 165"/>
                    <a:gd name="T66" fmla="*/ 6 w 249"/>
                    <a:gd name="T67" fmla="*/ 58 h 165"/>
                    <a:gd name="T68" fmla="*/ 10 w 249"/>
                    <a:gd name="T69" fmla="*/ 64 h 165"/>
                    <a:gd name="T70" fmla="*/ 16 w 249"/>
                    <a:gd name="T71" fmla="*/ 69 h 165"/>
                    <a:gd name="T72" fmla="*/ 21 w 249"/>
                    <a:gd name="T73" fmla="*/ 71 h 165"/>
                    <a:gd name="T74" fmla="*/ 29 w 249"/>
                    <a:gd name="T75" fmla="*/ 76 h 165"/>
                    <a:gd name="T76" fmla="*/ 37 w 249"/>
                    <a:gd name="T77" fmla="*/ 79 h 165"/>
                    <a:gd name="T78" fmla="*/ 44 w 249"/>
                    <a:gd name="T79" fmla="*/ 79 h 165"/>
                    <a:gd name="T80" fmla="*/ 52 w 249"/>
                    <a:gd name="T81" fmla="*/ 80 h 165"/>
                    <a:gd name="T82" fmla="*/ 52 w 249"/>
                    <a:gd name="T83" fmla="*/ 80 h 16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49"/>
                    <a:gd name="T127" fmla="*/ 0 h 165"/>
                    <a:gd name="T128" fmla="*/ 249 w 249"/>
                    <a:gd name="T129" fmla="*/ 165 h 16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49" h="165">
                      <a:moveTo>
                        <a:pt x="125" y="162"/>
                      </a:moveTo>
                      <a:lnTo>
                        <a:pt x="145" y="162"/>
                      </a:lnTo>
                      <a:lnTo>
                        <a:pt x="165" y="160"/>
                      </a:lnTo>
                      <a:lnTo>
                        <a:pt x="182" y="154"/>
                      </a:lnTo>
                      <a:lnTo>
                        <a:pt x="199" y="147"/>
                      </a:lnTo>
                      <a:lnTo>
                        <a:pt x="216" y="140"/>
                      </a:lnTo>
                      <a:lnTo>
                        <a:pt x="226" y="130"/>
                      </a:lnTo>
                      <a:lnTo>
                        <a:pt x="236" y="121"/>
                      </a:lnTo>
                      <a:lnTo>
                        <a:pt x="246" y="108"/>
                      </a:lnTo>
                      <a:lnTo>
                        <a:pt x="249" y="94"/>
                      </a:lnTo>
                      <a:lnTo>
                        <a:pt x="249" y="81"/>
                      </a:lnTo>
                      <a:lnTo>
                        <a:pt x="249" y="68"/>
                      </a:lnTo>
                      <a:lnTo>
                        <a:pt x="246" y="57"/>
                      </a:lnTo>
                      <a:lnTo>
                        <a:pt x="236" y="44"/>
                      </a:lnTo>
                      <a:lnTo>
                        <a:pt x="226" y="35"/>
                      </a:lnTo>
                      <a:lnTo>
                        <a:pt x="216" y="24"/>
                      </a:lnTo>
                      <a:lnTo>
                        <a:pt x="199" y="15"/>
                      </a:lnTo>
                      <a:lnTo>
                        <a:pt x="182" y="9"/>
                      </a:lnTo>
                      <a:lnTo>
                        <a:pt x="165" y="4"/>
                      </a:lnTo>
                      <a:lnTo>
                        <a:pt x="145" y="2"/>
                      </a:lnTo>
                      <a:lnTo>
                        <a:pt x="125" y="0"/>
                      </a:lnTo>
                      <a:lnTo>
                        <a:pt x="105" y="2"/>
                      </a:lnTo>
                      <a:lnTo>
                        <a:pt x="88" y="4"/>
                      </a:lnTo>
                      <a:lnTo>
                        <a:pt x="68" y="9"/>
                      </a:lnTo>
                      <a:lnTo>
                        <a:pt x="51" y="15"/>
                      </a:lnTo>
                      <a:lnTo>
                        <a:pt x="37" y="24"/>
                      </a:lnTo>
                      <a:lnTo>
                        <a:pt x="24" y="35"/>
                      </a:lnTo>
                      <a:lnTo>
                        <a:pt x="14" y="44"/>
                      </a:lnTo>
                      <a:lnTo>
                        <a:pt x="7" y="57"/>
                      </a:lnTo>
                      <a:lnTo>
                        <a:pt x="4" y="68"/>
                      </a:lnTo>
                      <a:lnTo>
                        <a:pt x="0" y="81"/>
                      </a:lnTo>
                      <a:lnTo>
                        <a:pt x="4" y="94"/>
                      </a:lnTo>
                      <a:lnTo>
                        <a:pt x="7" y="108"/>
                      </a:lnTo>
                      <a:lnTo>
                        <a:pt x="14" y="121"/>
                      </a:lnTo>
                      <a:lnTo>
                        <a:pt x="24" y="130"/>
                      </a:lnTo>
                      <a:lnTo>
                        <a:pt x="37" y="140"/>
                      </a:lnTo>
                      <a:lnTo>
                        <a:pt x="51" y="147"/>
                      </a:lnTo>
                      <a:lnTo>
                        <a:pt x="68" y="154"/>
                      </a:lnTo>
                      <a:lnTo>
                        <a:pt x="88" y="160"/>
                      </a:lnTo>
                      <a:lnTo>
                        <a:pt x="105" y="162"/>
                      </a:lnTo>
                      <a:lnTo>
                        <a:pt x="125" y="165"/>
                      </a:lnTo>
                    </a:path>
                  </a:pathLst>
                </a:custGeom>
                <a:noFill/>
                <a:ln w="20638">
                  <a:solidFill>
                    <a:srgbClr val="000000"/>
                  </a:solidFill>
                  <a:round/>
                  <a:headEnd/>
                  <a:tailEnd/>
                </a:ln>
              </p:spPr>
              <p:txBody>
                <a:bodyPr>
                  <a:prstTxWarp prst="textNoShape">
                    <a:avLst/>
                  </a:prstTxWarp>
                </a:bodyPr>
                <a:lstStyle/>
                <a:p>
                  <a:endParaRPr lang="en-US">
                    <a:latin typeface="Calibri" charset="0"/>
                  </a:endParaRPr>
                </a:p>
              </p:txBody>
            </p:sp>
            <p:sp>
              <p:nvSpPr>
                <p:cNvPr id="53328" name="Freeform 242"/>
                <p:cNvSpPr>
                  <a:spLocks noEditPoints="1"/>
                </p:cNvSpPr>
                <p:nvPr/>
              </p:nvSpPr>
              <p:spPr bwMode="auto">
                <a:xfrm>
                  <a:off x="886" y="3134"/>
                  <a:ext cx="65" cy="22"/>
                </a:xfrm>
                <a:custGeom>
                  <a:avLst/>
                  <a:gdLst>
                    <a:gd name="T0" fmla="*/ 0 w 74"/>
                    <a:gd name="T1" fmla="*/ 0 h 25"/>
                    <a:gd name="T2" fmla="*/ 30 w 74"/>
                    <a:gd name="T3" fmla="*/ 0 h 25"/>
                    <a:gd name="T4" fmla="*/ 30 w 74"/>
                    <a:gd name="T5" fmla="*/ 4 h 25"/>
                    <a:gd name="T6" fmla="*/ 3 w 74"/>
                    <a:gd name="T7" fmla="*/ 4 h 25"/>
                    <a:gd name="T8" fmla="*/ 3 w 74"/>
                    <a:gd name="T9" fmla="*/ 0 h 25"/>
                    <a:gd name="T10" fmla="*/ 3 w 74"/>
                    <a:gd name="T11" fmla="*/ 0 h 25"/>
                    <a:gd name="T12" fmla="*/ 0 w 74"/>
                    <a:gd name="T13" fmla="*/ 0 h 25"/>
                    <a:gd name="T14" fmla="*/ 3 w 74"/>
                    <a:gd name="T15" fmla="*/ 8 h 25"/>
                    <a:gd name="T16" fmla="*/ 30 w 74"/>
                    <a:gd name="T17" fmla="*/ 8 h 25"/>
                    <a:gd name="T18" fmla="*/ 30 w 74"/>
                    <a:gd name="T19" fmla="*/ 10 h 25"/>
                    <a:gd name="T20" fmla="*/ 3 w 74"/>
                    <a:gd name="T21" fmla="*/ 10 h 25"/>
                    <a:gd name="T22" fmla="*/ 3 w 74"/>
                    <a:gd name="T23" fmla="*/ 8 h 25"/>
                    <a:gd name="T24" fmla="*/ 3 w 74"/>
                    <a:gd name="T25" fmla="*/ 8 h 2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4"/>
                    <a:gd name="T40" fmla="*/ 0 h 25"/>
                    <a:gd name="T41" fmla="*/ 74 w 74"/>
                    <a:gd name="T42" fmla="*/ 25 h 25"/>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4" h="25">
                      <a:moveTo>
                        <a:pt x="0" y="0"/>
                      </a:moveTo>
                      <a:lnTo>
                        <a:pt x="74" y="0"/>
                      </a:lnTo>
                      <a:lnTo>
                        <a:pt x="74" y="7"/>
                      </a:lnTo>
                      <a:lnTo>
                        <a:pt x="3" y="7"/>
                      </a:lnTo>
                      <a:lnTo>
                        <a:pt x="3" y="0"/>
                      </a:lnTo>
                      <a:lnTo>
                        <a:pt x="0" y="0"/>
                      </a:lnTo>
                      <a:close/>
                      <a:moveTo>
                        <a:pt x="3" y="18"/>
                      </a:moveTo>
                      <a:lnTo>
                        <a:pt x="74" y="18"/>
                      </a:lnTo>
                      <a:lnTo>
                        <a:pt x="74" y="25"/>
                      </a:lnTo>
                      <a:lnTo>
                        <a:pt x="3" y="25"/>
                      </a:lnTo>
                      <a:lnTo>
                        <a:pt x="3" y="18"/>
                      </a:lnTo>
                      <a:close/>
                    </a:path>
                  </a:pathLst>
                </a:custGeom>
                <a:solidFill>
                  <a:srgbClr val="000000"/>
                </a:solidFill>
                <a:ln w="9525">
                  <a:noFill/>
                  <a:round/>
                  <a:headEnd/>
                  <a:tailEnd/>
                </a:ln>
              </p:spPr>
              <p:txBody>
                <a:bodyPr>
                  <a:prstTxWarp prst="textNoShape">
                    <a:avLst/>
                  </a:prstTxWarp>
                </a:bodyPr>
                <a:lstStyle/>
                <a:p>
                  <a:endParaRPr lang="en-US">
                    <a:latin typeface="Calibri" charset="0"/>
                  </a:endParaRPr>
                </a:p>
              </p:txBody>
            </p:sp>
            <p:sp>
              <p:nvSpPr>
                <p:cNvPr id="53329" name="Line 243"/>
                <p:cNvSpPr>
                  <a:spLocks noChangeShapeType="1"/>
                </p:cNvSpPr>
                <p:nvPr/>
              </p:nvSpPr>
              <p:spPr bwMode="auto">
                <a:xfrm>
                  <a:off x="912" y="2304"/>
                  <a:ext cx="0" cy="768"/>
                </a:xfrm>
                <a:prstGeom prst="line">
                  <a:avLst/>
                </a:prstGeom>
                <a:noFill/>
                <a:ln w="38100">
                  <a:solidFill>
                    <a:srgbClr val="000000"/>
                  </a:solidFill>
                  <a:round/>
                  <a:headEnd type="oval" w="sm" len="sm"/>
                  <a:tailEnd type="triangle" w="med" len="med"/>
                </a:ln>
              </p:spPr>
              <p:txBody>
                <a:bodyPr>
                  <a:prstTxWarp prst="textNoShape">
                    <a:avLst/>
                  </a:prstTxWarp>
                </a:bodyPr>
                <a:lstStyle/>
                <a:p>
                  <a:endParaRPr lang="en-US"/>
                </a:p>
              </p:txBody>
            </p:sp>
          </p:grpSp>
          <p:sp>
            <p:nvSpPr>
              <p:cNvPr id="53317" name="Line 251"/>
              <p:cNvSpPr>
                <a:spLocks noChangeShapeType="1"/>
              </p:cNvSpPr>
              <p:nvPr/>
            </p:nvSpPr>
            <p:spPr bwMode="auto">
              <a:xfrm>
                <a:off x="2592" y="1200"/>
                <a:ext cx="0" cy="192"/>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318" name="Line 252"/>
              <p:cNvSpPr>
                <a:spLocks noChangeShapeType="1"/>
              </p:cNvSpPr>
              <p:nvPr/>
            </p:nvSpPr>
            <p:spPr bwMode="auto">
              <a:xfrm>
                <a:off x="240" y="1392"/>
                <a:ext cx="2352"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319" name="Line 253"/>
              <p:cNvSpPr>
                <a:spLocks noChangeShapeType="1"/>
              </p:cNvSpPr>
              <p:nvPr/>
            </p:nvSpPr>
            <p:spPr bwMode="auto">
              <a:xfrm>
                <a:off x="240" y="1392"/>
                <a:ext cx="0" cy="1728"/>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320" name="Line 254"/>
              <p:cNvSpPr>
                <a:spLocks noChangeShapeType="1"/>
              </p:cNvSpPr>
              <p:nvPr/>
            </p:nvSpPr>
            <p:spPr bwMode="auto">
              <a:xfrm>
                <a:off x="240" y="3120"/>
                <a:ext cx="576" cy="0"/>
              </a:xfrm>
              <a:prstGeom prst="line">
                <a:avLst/>
              </a:prstGeom>
              <a:noFill/>
              <a:ln w="28575">
                <a:solidFill>
                  <a:schemeClr val="tx1"/>
                </a:solidFill>
                <a:round/>
                <a:headEnd/>
                <a:tailEnd type="triangle" w="med" len="med"/>
              </a:ln>
            </p:spPr>
            <p:txBody>
              <a:bodyPr>
                <a:prstTxWarp prst="textNoShape">
                  <a:avLst/>
                </a:prstTxWarp>
              </a:bodyPr>
              <a:lstStyle/>
              <a:p>
                <a:endParaRPr lang="en-US"/>
              </a:p>
            </p:txBody>
          </p:sp>
          <p:sp>
            <p:nvSpPr>
              <p:cNvPr id="53321" name="Line 255"/>
              <p:cNvSpPr>
                <a:spLocks noChangeShapeType="1"/>
              </p:cNvSpPr>
              <p:nvPr/>
            </p:nvSpPr>
            <p:spPr bwMode="auto">
              <a:xfrm>
                <a:off x="1008" y="3120"/>
                <a:ext cx="1056" cy="0"/>
              </a:xfrm>
              <a:prstGeom prst="line">
                <a:avLst/>
              </a:prstGeom>
              <a:noFill/>
              <a:ln w="28575">
                <a:solidFill>
                  <a:schemeClr val="tx1"/>
                </a:solidFill>
                <a:round/>
                <a:headEnd/>
                <a:tailEnd type="triangle" w="med" len="med"/>
              </a:ln>
            </p:spPr>
            <p:txBody>
              <a:bodyPr>
                <a:prstTxWarp prst="textNoShape">
                  <a:avLst/>
                </a:prstTxWarp>
              </a:bodyPr>
              <a:lstStyle/>
              <a:p>
                <a:endParaRPr lang="en-US"/>
              </a:p>
            </p:txBody>
          </p:sp>
          <p:sp>
            <p:nvSpPr>
              <p:cNvPr id="53322" name="Line 256"/>
              <p:cNvSpPr>
                <a:spLocks noChangeShapeType="1"/>
              </p:cNvSpPr>
              <p:nvPr/>
            </p:nvSpPr>
            <p:spPr bwMode="auto">
              <a:xfrm>
                <a:off x="2256" y="3120"/>
                <a:ext cx="1056" cy="0"/>
              </a:xfrm>
              <a:prstGeom prst="line">
                <a:avLst/>
              </a:prstGeom>
              <a:noFill/>
              <a:ln w="28575">
                <a:solidFill>
                  <a:schemeClr val="tx1"/>
                </a:solidFill>
                <a:round/>
                <a:headEnd/>
                <a:tailEnd type="triangle" w="med" len="med"/>
              </a:ln>
            </p:spPr>
            <p:txBody>
              <a:bodyPr>
                <a:prstTxWarp prst="textNoShape">
                  <a:avLst/>
                </a:prstTxWarp>
              </a:bodyPr>
              <a:lstStyle/>
              <a:p>
                <a:endParaRPr lang="en-US"/>
              </a:p>
            </p:txBody>
          </p:sp>
          <p:sp>
            <p:nvSpPr>
              <p:cNvPr id="53323" name="Line 257"/>
              <p:cNvSpPr>
                <a:spLocks noChangeShapeType="1"/>
              </p:cNvSpPr>
              <p:nvPr/>
            </p:nvSpPr>
            <p:spPr bwMode="auto">
              <a:xfrm>
                <a:off x="3504" y="3120"/>
                <a:ext cx="1056" cy="0"/>
              </a:xfrm>
              <a:prstGeom prst="line">
                <a:avLst/>
              </a:prstGeom>
              <a:noFill/>
              <a:ln w="28575">
                <a:solidFill>
                  <a:schemeClr val="tx1"/>
                </a:solidFill>
                <a:round/>
                <a:headEnd/>
                <a:tailEnd type="triangle" w="med" len="med"/>
              </a:ln>
            </p:spPr>
            <p:txBody>
              <a:bodyPr>
                <a:prstTxWarp prst="textNoShape">
                  <a:avLst/>
                </a:prstTxWarp>
              </a:bodyPr>
              <a:lstStyle/>
              <a:p>
                <a:endParaRPr lang="en-US"/>
              </a:p>
            </p:txBody>
          </p:sp>
        </p:grpSp>
      </p:grpSp>
      <p:grpSp>
        <p:nvGrpSpPr>
          <p:cNvPr id="19" name="Group 300"/>
          <p:cNvGrpSpPr>
            <a:grpSpLocks/>
          </p:cNvGrpSpPr>
          <p:nvPr/>
        </p:nvGrpSpPr>
        <p:grpSpPr bwMode="auto">
          <a:xfrm>
            <a:off x="1143000" y="3479800"/>
            <a:ext cx="7467600" cy="3392488"/>
            <a:chOff x="720" y="2017"/>
            <a:chExt cx="4704" cy="2184"/>
          </a:xfrm>
        </p:grpSpPr>
        <p:sp>
          <p:nvSpPr>
            <p:cNvPr id="53269" name="Line 263"/>
            <p:cNvSpPr>
              <a:spLocks noChangeShapeType="1"/>
            </p:cNvSpPr>
            <p:nvPr/>
          </p:nvSpPr>
          <p:spPr bwMode="auto">
            <a:xfrm>
              <a:off x="5136" y="2017"/>
              <a:ext cx="0" cy="1583"/>
            </a:xfrm>
            <a:prstGeom prst="line">
              <a:avLst/>
            </a:prstGeom>
            <a:noFill/>
            <a:ln w="38100">
              <a:solidFill>
                <a:srgbClr val="000000"/>
              </a:solidFill>
              <a:round/>
              <a:headEnd type="oval" w="sm" len="sm"/>
              <a:tailEnd/>
            </a:ln>
          </p:spPr>
          <p:txBody>
            <a:bodyPr>
              <a:prstTxWarp prst="textNoShape">
                <a:avLst/>
              </a:prstTxWarp>
            </a:bodyPr>
            <a:lstStyle/>
            <a:p>
              <a:endParaRPr lang="en-US"/>
            </a:p>
          </p:txBody>
        </p:sp>
        <p:sp>
          <p:nvSpPr>
            <p:cNvPr id="53270" name="Line 265"/>
            <p:cNvSpPr>
              <a:spLocks noChangeShapeType="1"/>
            </p:cNvSpPr>
            <p:nvPr/>
          </p:nvSpPr>
          <p:spPr bwMode="auto">
            <a:xfrm>
              <a:off x="3840" y="2017"/>
              <a:ext cx="0" cy="1679"/>
            </a:xfrm>
            <a:prstGeom prst="line">
              <a:avLst/>
            </a:prstGeom>
            <a:noFill/>
            <a:ln w="38100">
              <a:solidFill>
                <a:srgbClr val="000000"/>
              </a:solidFill>
              <a:round/>
              <a:headEnd type="oval" w="sm" len="sm"/>
              <a:tailEnd/>
            </a:ln>
          </p:spPr>
          <p:txBody>
            <a:bodyPr>
              <a:prstTxWarp prst="textNoShape">
                <a:avLst/>
              </a:prstTxWarp>
            </a:bodyPr>
            <a:lstStyle/>
            <a:p>
              <a:endParaRPr lang="en-US"/>
            </a:p>
          </p:txBody>
        </p:sp>
        <p:sp>
          <p:nvSpPr>
            <p:cNvPr id="53271" name="Line 266"/>
            <p:cNvSpPr>
              <a:spLocks noChangeShapeType="1"/>
            </p:cNvSpPr>
            <p:nvPr/>
          </p:nvSpPr>
          <p:spPr bwMode="auto">
            <a:xfrm>
              <a:off x="2592" y="2017"/>
              <a:ext cx="0" cy="1295"/>
            </a:xfrm>
            <a:prstGeom prst="line">
              <a:avLst/>
            </a:prstGeom>
            <a:noFill/>
            <a:ln w="38100">
              <a:solidFill>
                <a:srgbClr val="000000"/>
              </a:solidFill>
              <a:round/>
              <a:headEnd type="oval" w="sm" len="sm"/>
              <a:tailEnd/>
            </a:ln>
          </p:spPr>
          <p:txBody>
            <a:bodyPr>
              <a:prstTxWarp prst="textNoShape">
                <a:avLst/>
              </a:prstTxWarp>
            </a:bodyPr>
            <a:lstStyle/>
            <a:p>
              <a:endParaRPr lang="en-US"/>
            </a:p>
          </p:txBody>
        </p:sp>
        <p:sp>
          <p:nvSpPr>
            <p:cNvPr id="53272" name="Line 267"/>
            <p:cNvSpPr>
              <a:spLocks noChangeShapeType="1"/>
            </p:cNvSpPr>
            <p:nvPr/>
          </p:nvSpPr>
          <p:spPr bwMode="auto">
            <a:xfrm>
              <a:off x="1344" y="2017"/>
              <a:ext cx="0" cy="1391"/>
            </a:xfrm>
            <a:prstGeom prst="line">
              <a:avLst/>
            </a:prstGeom>
            <a:noFill/>
            <a:ln w="38100">
              <a:solidFill>
                <a:srgbClr val="000000"/>
              </a:solidFill>
              <a:round/>
              <a:headEnd type="oval" w="sm" len="sm"/>
              <a:tailEnd/>
            </a:ln>
          </p:spPr>
          <p:txBody>
            <a:bodyPr>
              <a:prstTxWarp prst="textNoShape">
                <a:avLst/>
              </a:prstTxWarp>
            </a:bodyPr>
            <a:lstStyle/>
            <a:p>
              <a:endParaRPr lang="en-US"/>
            </a:p>
          </p:txBody>
        </p:sp>
        <p:grpSp>
          <p:nvGrpSpPr>
            <p:cNvPr id="20" name="Group 299"/>
            <p:cNvGrpSpPr>
              <a:grpSpLocks/>
            </p:cNvGrpSpPr>
            <p:nvPr/>
          </p:nvGrpSpPr>
          <p:grpSpPr bwMode="auto">
            <a:xfrm>
              <a:off x="720" y="3229"/>
              <a:ext cx="4704" cy="972"/>
              <a:chOff x="720" y="3229"/>
              <a:chExt cx="4704" cy="972"/>
            </a:xfrm>
          </p:grpSpPr>
          <p:sp>
            <p:nvSpPr>
              <p:cNvPr id="53274" name="Text Box 9"/>
              <p:cNvSpPr txBox="1">
                <a:spLocks noChangeArrowheads="1"/>
              </p:cNvSpPr>
              <p:nvPr/>
            </p:nvSpPr>
            <p:spPr bwMode="auto">
              <a:xfrm>
                <a:off x="2064" y="3984"/>
                <a:ext cx="272" cy="217"/>
              </a:xfrm>
              <a:prstGeom prst="rect">
                <a:avLst/>
              </a:prstGeom>
              <a:noFill/>
              <a:ln w="12700">
                <a:noFill/>
                <a:miter lim="800000"/>
                <a:headEnd/>
                <a:tailEnd/>
              </a:ln>
            </p:spPr>
            <p:txBody>
              <a:bodyPr wrap="none">
                <a:prstTxWarp prst="textNoShape">
                  <a:avLst/>
                </a:prstTxWarp>
                <a:spAutoFit/>
              </a:bodyPr>
              <a:lstStyle/>
              <a:p>
                <a:r>
                  <a:rPr lang="en-US" sz="1600">
                    <a:latin typeface="Calibri" charset="0"/>
                  </a:rPr>
                  <a:t>Hit</a:t>
                </a:r>
              </a:p>
            </p:txBody>
          </p:sp>
          <p:sp>
            <p:nvSpPr>
              <p:cNvPr id="53275" name="Line 56"/>
              <p:cNvSpPr>
                <a:spLocks noChangeShapeType="1"/>
              </p:cNvSpPr>
              <p:nvPr/>
            </p:nvSpPr>
            <p:spPr bwMode="auto">
              <a:xfrm>
                <a:off x="5040" y="3325"/>
                <a:ext cx="192" cy="57"/>
              </a:xfrm>
              <a:prstGeom prst="line">
                <a:avLst/>
              </a:prstGeom>
              <a:noFill/>
              <a:ln w="20638">
                <a:solidFill>
                  <a:srgbClr val="000000"/>
                </a:solidFill>
                <a:round/>
                <a:headEnd/>
                <a:tailEnd/>
              </a:ln>
            </p:spPr>
            <p:txBody>
              <a:bodyPr>
                <a:prstTxWarp prst="textNoShape">
                  <a:avLst/>
                </a:prstTxWarp>
              </a:bodyPr>
              <a:lstStyle/>
              <a:p>
                <a:endParaRPr lang="en-US"/>
              </a:p>
            </p:txBody>
          </p:sp>
          <p:sp>
            <p:nvSpPr>
              <p:cNvPr id="53276" name="Text Box 57"/>
              <p:cNvSpPr txBox="1">
                <a:spLocks noChangeArrowheads="1"/>
              </p:cNvSpPr>
              <p:nvPr/>
            </p:nvSpPr>
            <p:spPr bwMode="auto">
              <a:xfrm>
                <a:off x="3456" y="3984"/>
                <a:ext cx="386" cy="217"/>
              </a:xfrm>
              <a:prstGeom prst="rect">
                <a:avLst/>
              </a:prstGeom>
              <a:noFill/>
              <a:ln w="12700">
                <a:noFill/>
                <a:miter lim="800000"/>
                <a:headEnd/>
                <a:tailEnd/>
              </a:ln>
            </p:spPr>
            <p:txBody>
              <a:bodyPr wrap="none">
                <a:prstTxWarp prst="textNoShape">
                  <a:avLst/>
                </a:prstTxWarp>
                <a:spAutoFit/>
              </a:bodyPr>
              <a:lstStyle/>
              <a:p>
                <a:r>
                  <a:rPr lang="en-US" sz="1600">
                    <a:latin typeface="Calibri" charset="0"/>
                  </a:rPr>
                  <a:t>Data</a:t>
                </a:r>
              </a:p>
            </p:txBody>
          </p:sp>
          <p:sp>
            <p:nvSpPr>
              <p:cNvPr id="53277" name="Text Box 58"/>
              <p:cNvSpPr txBox="1">
                <a:spLocks noChangeArrowheads="1"/>
              </p:cNvSpPr>
              <p:nvPr/>
            </p:nvSpPr>
            <p:spPr bwMode="auto">
              <a:xfrm>
                <a:off x="5184" y="3229"/>
                <a:ext cx="240" cy="196"/>
              </a:xfrm>
              <a:prstGeom prst="rect">
                <a:avLst/>
              </a:prstGeom>
              <a:noFill/>
              <a:ln w="12700">
                <a:noFill/>
                <a:miter lim="800000"/>
                <a:headEnd/>
                <a:tailEnd/>
              </a:ln>
            </p:spPr>
            <p:txBody>
              <a:bodyPr wrap="none">
                <a:prstTxWarp prst="textNoShape">
                  <a:avLst/>
                </a:prstTxWarp>
                <a:spAutoFit/>
              </a:bodyPr>
              <a:lstStyle/>
              <a:p>
                <a:r>
                  <a:rPr lang="en-US" sz="1400">
                    <a:latin typeface="Calibri" charset="0"/>
                  </a:rPr>
                  <a:t>32</a:t>
                </a:r>
              </a:p>
            </p:txBody>
          </p:sp>
          <p:sp>
            <p:nvSpPr>
              <p:cNvPr id="53278" name="AutoShape 260"/>
              <p:cNvSpPr>
                <a:spLocks noChangeArrowheads="1"/>
              </p:cNvSpPr>
              <p:nvPr/>
            </p:nvSpPr>
            <p:spPr bwMode="auto">
              <a:xfrm rot="-5400000">
                <a:off x="1872" y="3648"/>
                <a:ext cx="288" cy="384"/>
              </a:xfrm>
              <a:prstGeom prst="moon">
                <a:avLst>
                  <a:gd name="adj" fmla="val 81944"/>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53279" name="AutoShape 261"/>
              <p:cNvSpPr>
                <a:spLocks noChangeArrowheads="1"/>
              </p:cNvSpPr>
              <p:nvPr/>
            </p:nvSpPr>
            <p:spPr bwMode="auto">
              <a:xfrm>
                <a:off x="3120" y="3709"/>
                <a:ext cx="1104" cy="1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53280" name="Text Box 262"/>
              <p:cNvSpPr txBox="1">
                <a:spLocks noChangeArrowheads="1"/>
              </p:cNvSpPr>
              <p:nvPr/>
            </p:nvSpPr>
            <p:spPr bwMode="auto">
              <a:xfrm>
                <a:off x="3312" y="3709"/>
                <a:ext cx="692" cy="217"/>
              </a:xfrm>
              <a:prstGeom prst="rect">
                <a:avLst/>
              </a:prstGeom>
              <a:noFill/>
              <a:ln w="12700">
                <a:noFill/>
                <a:miter lim="800000"/>
                <a:headEnd/>
                <a:tailEnd/>
              </a:ln>
            </p:spPr>
            <p:txBody>
              <a:bodyPr wrap="none">
                <a:prstTxWarp prst="textNoShape">
                  <a:avLst/>
                </a:prstTxWarp>
                <a:spAutoFit/>
              </a:bodyPr>
              <a:lstStyle/>
              <a:p>
                <a:r>
                  <a:rPr lang="en-US" sz="1600">
                    <a:latin typeface="Calibri" charset="0"/>
                  </a:rPr>
                  <a:t>4x1 select</a:t>
                </a:r>
              </a:p>
            </p:txBody>
          </p:sp>
          <p:sp>
            <p:nvSpPr>
              <p:cNvPr id="53281" name="Line 264"/>
              <p:cNvSpPr>
                <a:spLocks noChangeShapeType="1"/>
              </p:cNvSpPr>
              <p:nvPr/>
            </p:nvSpPr>
            <p:spPr bwMode="auto">
              <a:xfrm>
                <a:off x="4080" y="3613"/>
                <a:ext cx="1056"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282" name="Line 268"/>
              <p:cNvSpPr>
                <a:spLocks noChangeShapeType="1"/>
              </p:cNvSpPr>
              <p:nvPr/>
            </p:nvSpPr>
            <p:spPr bwMode="auto">
              <a:xfrm>
                <a:off x="720" y="3277"/>
                <a:ext cx="0" cy="192"/>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283" name="Line 269"/>
              <p:cNvSpPr>
                <a:spLocks noChangeShapeType="1"/>
              </p:cNvSpPr>
              <p:nvPr/>
            </p:nvSpPr>
            <p:spPr bwMode="auto">
              <a:xfrm>
                <a:off x="1968" y="3277"/>
                <a:ext cx="0" cy="467"/>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284" name="Line 270"/>
              <p:cNvSpPr>
                <a:spLocks noChangeShapeType="1"/>
              </p:cNvSpPr>
              <p:nvPr/>
            </p:nvSpPr>
            <p:spPr bwMode="auto">
              <a:xfrm>
                <a:off x="3216" y="3277"/>
                <a:ext cx="0" cy="96"/>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285" name="Line 271"/>
              <p:cNvSpPr>
                <a:spLocks noChangeShapeType="1"/>
              </p:cNvSpPr>
              <p:nvPr/>
            </p:nvSpPr>
            <p:spPr bwMode="auto">
              <a:xfrm>
                <a:off x="4464" y="3277"/>
                <a:ext cx="0" cy="192"/>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286" name="Line 272"/>
              <p:cNvSpPr>
                <a:spLocks noChangeShapeType="1"/>
              </p:cNvSpPr>
              <p:nvPr/>
            </p:nvSpPr>
            <p:spPr bwMode="auto">
              <a:xfrm>
                <a:off x="720" y="3469"/>
                <a:ext cx="1152" cy="0"/>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287" name="Line 273"/>
              <p:cNvSpPr>
                <a:spLocks noChangeShapeType="1"/>
              </p:cNvSpPr>
              <p:nvPr/>
            </p:nvSpPr>
            <p:spPr bwMode="auto">
              <a:xfrm>
                <a:off x="1872" y="3469"/>
                <a:ext cx="0" cy="227"/>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288" name="Line 274"/>
              <p:cNvSpPr>
                <a:spLocks noChangeShapeType="1"/>
              </p:cNvSpPr>
              <p:nvPr/>
            </p:nvSpPr>
            <p:spPr bwMode="auto">
              <a:xfrm>
                <a:off x="2160" y="3469"/>
                <a:ext cx="0" cy="227"/>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289" name="Line 275"/>
              <p:cNvSpPr>
                <a:spLocks noChangeShapeType="1"/>
              </p:cNvSpPr>
              <p:nvPr/>
            </p:nvSpPr>
            <p:spPr bwMode="auto">
              <a:xfrm>
                <a:off x="2064" y="3373"/>
                <a:ext cx="0" cy="371"/>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290" name="Line 276"/>
              <p:cNvSpPr>
                <a:spLocks noChangeShapeType="1"/>
              </p:cNvSpPr>
              <p:nvPr/>
            </p:nvSpPr>
            <p:spPr bwMode="auto">
              <a:xfrm>
                <a:off x="2064" y="3373"/>
                <a:ext cx="1152" cy="0"/>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291" name="Line 277"/>
              <p:cNvSpPr>
                <a:spLocks noChangeShapeType="1"/>
              </p:cNvSpPr>
              <p:nvPr/>
            </p:nvSpPr>
            <p:spPr bwMode="auto">
              <a:xfrm>
                <a:off x="2160" y="3469"/>
                <a:ext cx="2304" cy="0"/>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292" name="Line 278"/>
              <p:cNvSpPr>
                <a:spLocks noChangeShapeType="1"/>
              </p:cNvSpPr>
              <p:nvPr/>
            </p:nvSpPr>
            <p:spPr bwMode="auto">
              <a:xfrm>
                <a:off x="4080" y="3613"/>
                <a:ext cx="0" cy="96"/>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293" name="Line 279"/>
              <p:cNvSpPr>
                <a:spLocks noChangeShapeType="1"/>
              </p:cNvSpPr>
              <p:nvPr/>
            </p:nvSpPr>
            <p:spPr bwMode="auto">
              <a:xfrm>
                <a:off x="3600" y="3325"/>
                <a:ext cx="0" cy="384"/>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294" name="Line 280"/>
              <p:cNvSpPr>
                <a:spLocks noChangeShapeType="1"/>
              </p:cNvSpPr>
              <p:nvPr/>
            </p:nvSpPr>
            <p:spPr bwMode="auto">
              <a:xfrm>
                <a:off x="3312" y="3421"/>
                <a:ext cx="0" cy="288"/>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295" name="Line 281"/>
              <p:cNvSpPr>
                <a:spLocks noChangeShapeType="1"/>
              </p:cNvSpPr>
              <p:nvPr/>
            </p:nvSpPr>
            <p:spPr bwMode="auto">
              <a:xfrm>
                <a:off x="2592" y="3325"/>
                <a:ext cx="1008"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296" name="Line 282"/>
              <p:cNvSpPr>
                <a:spLocks noChangeShapeType="1"/>
              </p:cNvSpPr>
              <p:nvPr/>
            </p:nvSpPr>
            <p:spPr bwMode="auto">
              <a:xfrm>
                <a:off x="1344" y="3421"/>
                <a:ext cx="1968"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3297" name="Line 283"/>
              <p:cNvSpPr>
                <a:spLocks noChangeShapeType="1"/>
              </p:cNvSpPr>
              <p:nvPr/>
            </p:nvSpPr>
            <p:spPr bwMode="auto">
              <a:xfrm>
                <a:off x="3648" y="3901"/>
                <a:ext cx="0" cy="144"/>
              </a:xfrm>
              <a:prstGeom prst="line">
                <a:avLst/>
              </a:prstGeom>
              <a:noFill/>
              <a:ln w="28575">
                <a:solidFill>
                  <a:schemeClr val="tx1"/>
                </a:solidFill>
                <a:round/>
                <a:headEnd/>
                <a:tailEnd type="triangle" w="med" len="med"/>
              </a:ln>
            </p:spPr>
            <p:txBody>
              <a:bodyPr>
                <a:prstTxWarp prst="textNoShape">
                  <a:avLst/>
                </a:prstTxWarp>
              </a:bodyPr>
              <a:lstStyle/>
              <a:p>
                <a:endParaRPr lang="en-US"/>
              </a:p>
            </p:txBody>
          </p:sp>
          <p:sp>
            <p:nvSpPr>
              <p:cNvPr id="53298" name="Line 285"/>
              <p:cNvSpPr>
                <a:spLocks noChangeShapeType="1"/>
              </p:cNvSpPr>
              <p:nvPr/>
            </p:nvSpPr>
            <p:spPr bwMode="auto">
              <a:xfrm>
                <a:off x="2016" y="3984"/>
                <a:ext cx="0" cy="204"/>
              </a:xfrm>
              <a:prstGeom prst="line">
                <a:avLst/>
              </a:prstGeom>
              <a:noFill/>
              <a:ln w="12700">
                <a:solidFill>
                  <a:schemeClr val="tx1"/>
                </a:solidFill>
                <a:round/>
                <a:headEnd/>
                <a:tailEnd type="triangle" w="med" len="med"/>
              </a:ln>
            </p:spPr>
            <p:txBody>
              <a:bodyPr>
                <a:prstTxWarp prst="textNoShape">
                  <a:avLst/>
                </a:prstTxWarp>
              </a:bodyPr>
              <a:lstStyle/>
              <a:p>
                <a:endParaRPr lang="en-US"/>
              </a:p>
            </p:txBody>
          </p:sp>
          <p:sp>
            <p:nvSpPr>
              <p:cNvPr id="53299" name="Line 287"/>
              <p:cNvSpPr>
                <a:spLocks noChangeShapeType="1"/>
              </p:cNvSpPr>
              <p:nvPr/>
            </p:nvSpPr>
            <p:spPr bwMode="auto">
              <a:xfrm>
                <a:off x="3024" y="3741"/>
                <a:ext cx="144" cy="0"/>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300" name="Line 290"/>
              <p:cNvSpPr>
                <a:spLocks noChangeShapeType="1"/>
              </p:cNvSpPr>
              <p:nvPr/>
            </p:nvSpPr>
            <p:spPr bwMode="auto">
              <a:xfrm>
                <a:off x="3024" y="3453"/>
                <a:ext cx="0" cy="288"/>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301" name="Line 291"/>
              <p:cNvSpPr>
                <a:spLocks noChangeShapeType="1"/>
              </p:cNvSpPr>
              <p:nvPr/>
            </p:nvSpPr>
            <p:spPr bwMode="auto">
              <a:xfrm>
                <a:off x="2928" y="3789"/>
                <a:ext cx="288" cy="0"/>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302" name="Line 292"/>
              <p:cNvSpPr>
                <a:spLocks noChangeShapeType="1"/>
              </p:cNvSpPr>
              <p:nvPr/>
            </p:nvSpPr>
            <p:spPr bwMode="auto">
              <a:xfrm>
                <a:off x="2928" y="3357"/>
                <a:ext cx="0" cy="432"/>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303" name="Line 293"/>
              <p:cNvSpPr>
                <a:spLocks noChangeShapeType="1"/>
              </p:cNvSpPr>
              <p:nvPr/>
            </p:nvSpPr>
            <p:spPr bwMode="auto">
              <a:xfrm flipV="1">
                <a:off x="2448" y="3837"/>
                <a:ext cx="864" cy="3"/>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304" name="Line 294"/>
              <p:cNvSpPr>
                <a:spLocks noChangeShapeType="1"/>
              </p:cNvSpPr>
              <p:nvPr/>
            </p:nvSpPr>
            <p:spPr bwMode="auto">
              <a:xfrm flipV="1">
                <a:off x="2352" y="3885"/>
                <a:ext cx="1008" cy="3"/>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305" name="Line 295"/>
              <p:cNvSpPr>
                <a:spLocks noChangeShapeType="1"/>
              </p:cNvSpPr>
              <p:nvPr/>
            </p:nvSpPr>
            <p:spPr bwMode="auto">
              <a:xfrm>
                <a:off x="1872" y="3648"/>
                <a:ext cx="480" cy="0"/>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306" name="Line 296"/>
              <p:cNvSpPr>
                <a:spLocks noChangeShapeType="1"/>
              </p:cNvSpPr>
              <p:nvPr/>
            </p:nvSpPr>
            <p:spPr bwMode="auto">
              <a:xfrm>
                <a:off x="1968" y="3600"/>
                <a:ext cx="480" cy="0"/>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307" name="Line 297"/>
              <p:cNvSpPr>
                <a:spLocks noChangeShapeType="1"/>
              </p:cNvSpPr>
              <p:nvPr/>
            </p:nvSpPr>
            <p:spPr bwMode="auto">
              <a:xfrm>
                <a:off x="2352" y="3648"/>
                <a:ext cx="0" cy="240"/>
              </a:xfrm>
              <a:prstGeom prst="line">
                <a:avLst/>
              </a:prstGeom>
              <a:noFill/>
              <a:ln w="12700">
                <a:solidFill>
                  <a:schemeClr val="tx1"/>
                </a:solidFill>
                <a:round/>
                <a:headEnd/>
                <a:tailEnd/>
              </a:ln>
            </p:spPr>
            <p:txBody>
              <a:bodyPr>
                <a:prstTxWarp prst="textNoShape">
                  <a:avLst/>
                </a:prstTxWarp>
              </a:bodyPr>
              <a:lstStyle/>
              <a:p>
                <a:endParaRPr lang="en-US"/>
              </a:p>
            </p:txBody>
          </p:sp>
          <p:sp>
            <p:nvSpPr>
              <p:cNvPr id="53308" name="Line 298"/>
              <p:cNvSpPr>
                <a:spLocks noChangeShapeType="1"/>
              </p:cNvSpPr>
              <p:nvPr/>
            </p:nvSpPr>
            <p:spPr bwMode="auto">
              <a:xfrm>
                <a:off x="2448" y="3600"/>
                <a:ext cx="0" cy="240"/>
              </a:xfrm>
              <a:prstGeom prst="line">
                <a:avLst/>
              </a:prstGeom>
              <a:noFill/>
              <a:ln w="12700">
                <a:solidFill>
                  <a:schemeClr val="tx1"/>
                </a:solidFill>
                <a:round/>
                <a:headEnd/>
                <a:tailEnd/>
              </a:ln>
            </p:spPr>
            <p:txBody>
              <a:bodyPr>
                <a:prstTxWarp prst="textNoShape">
                  <a:avLst/>
                </a:prstTxWarp>
              </a:bodyPr>
              <a:lstStyle/>
              <a:p>
                <a:endParaRPr lang="en-US"/>
              </a:p>
            </p:txBody>
          </p:sp>
        </p:grpSp>
      </p:grpSp>
      <p:sp>
        <p:nvSpPr>
          <p:cNvPr id="53262" name="TextBox 177"/>
          <p:cNvSpPr txBox="1">
            <a:spLocks noChangeArrowheads="1"/>
          </p:cNvSpPr>
          <p:nvPr/>
        </p:nvSpPr>
        <p:spPr bwMode="auto">
          <a:xfrm>
            <a:off x="1295400" y="2870200"/>
            <a:ext cx="901700" cy="400050"/>
          </a:xfrm>
          <a:prstGeom prst="rect">
            <a:avLst/>
          </a:prstGeom>
          <a:noFill/>
          <a:ln w="9525">
            <a:noFill/>
            <a:miter lim="800000"/>
            <a:headEnd/>
            <a:tailEnd/>
          </a:ln>
        </p:spPr>
        <p:txBody>
          <a:bodyPr wrap="none">
            <a:prstTxWarp prst="textNoShape">
              <a:avLst/>
            </a:prstTxWarp>
            <a:spAutoFit/>
          </a:bodyPr>
          <a:lstStyle/>
          <a:p>
            <a:r>
              <a:rPr lang="en-US" sz="2000">
                <a:latin typeface="Calibri" charset="0"/>
              </a:rPr>
              <a:t>Way 0</a:t>
            </a:r>
          </a:p>
        </p:txBody>
      </p:sp>
      <p:sp>
        <p:nvSpPr>
          <p:cNvPr id="53263" name="TextBox 178"/>
          <p:cNvSpPr txBox="1">
            <a:spLocks noChangeArrowheads="1"/>
          </p:cNvSpPr>
          <p:nvPr/>
        </p:nvSpPr>
        <p:spPr bwMode="auto">
          <a:xfrm>
            <a:off x="3352800" y="2870200"/>
            <a:ext cx="901700" cy="400050"/>
          </a:xfrm>
          <a:prstGeom prst="rect">
            <a:avLst/>
          </a:prstGeom>
          <a:noFill/>
          <a:ln w="9525">
            <a:noFill/>
            <a:miter lim="800000"/>
            <a:headEnd/>
            <a:tailEnd/>
          </a:ln>
        </p:spPr>
        <p:txBody>
          <a:bodyPr wrap="none">
            <a:prstTxWarp prst="textNoShape">
              <a:avLst/>
            </a:prstTxWarp>
            <a:spAutoFit/>
          </a:bodyPr>
          <a:lstStyle/>
          <a:p>
            <a:r>
              <a:rPr lang="en-US" sz="2000">
                <a:latin typeface="Calibri" charset="0"/>
              </a:rPr>
              <a:t>Way 1</a:t>
            </a:r>
          </a:p>
        </p:txBody>
      </p:sp>
      <p:sp>
        <p:nvSpPr>
          <p:cNvPr id="53264" name="TextBox 179"/>
          <p:cNvSpPr txBox="1">
            <a:spLocks noChangeArrowheads="1"/>
          </p:cNvSpPr>
          <p:nvPr/>
        </p:nvSpPr>
        <p:spPr bwMode="auto">
          <a:xfrm>
            <a:off x="5334000" y="2870200"/>
            <a:ext cx="901700" cy="400050"/>
          </a:xfrm>
          <a:prstGeom prst="rect">
            <a:avLst/>
          </a:prstGeom>
          <a:noFill/>
          <a:ln w="9525">
            <a:noFill/>
            <a:miter lim="800000"/>
            <a:headEnd/>
            <a:tailEnd/>
          </a:ln>
        </p:spPr>
        <p:txBody>
          <a:bodyPr wrap="none">
            <a:prstTxWarp prst="textNoShape">
              <a:avLst/>
            </a:prstTxWarp>
            <a:spAutoFit/>
          </a:bodyPr>
          <a:lstStyle/>
          <a:p>
            <a:r>
              <a:rPr lang="en-US" sz="2000">
                <a:latin typeface="Calibri" charset="0"/>
              </a:rPr>
              <a:t>Way 2</a:t>
            </a:r>
          </a:p>
        </p:txBody>
      </p:sp>
      <p:sp>
        <p:nvSpPr>
          <p:cNvPr id="53265" name="TextBox 180"/>
          <p:cNvSpPr txBox="1">
            <a:spLocks noChangeArrowheads="1"/>
          </p:cNvSpPr>
          <p:nvPr/>
        </p:nvSpPr>
        <p:spPr bwMode="auto">
          <a:xfrm>
            <a:off x="7315200" y="2870200"/>
            <a:ext cx="901700" cy="400050"/>
          </a:xfrm>
          <a:prstGeom prst="rect">
            <a:avLst/>
          </a:prstGeom>
          <a:noFill/>
          <a:ln w="9525">
            <a:noFill/>
            <a:miter lim="800000"/>
            <a:headEnd/>
            <a:tailEnd/>
          </a:ln>
        </p:spPr>
        <p:txBody>
          <a:bodyPr wrap="none">
            <a:prstTxWarp prst="textNoShape">
              <a:avLst/>
            </a:prstTxWarp>
            <a:spAutoFit/>
          </a:bodyPr>
          <a:lstStyle/>
          <a:p>
            <a:r>
              <a:rPr lang="en-US" sz="2000">
                <a:latin typeface="Calibri" charset="0"/>
              </a:rPr>
              <a:t>Way 3</a:t>
            </a:r>
          </a:p>
        </p:txBody>
      </p:sp>
      <p:sp>
        <p:nvSpPr>
          <p:cNvPr id="186" name="Slide Number Placeholder 185"/>
          <p:cNvSpPr>
            <a:spLocks noGrp="1"/>
          </p:cNvSpPr>
          <p:nvPr>
            <p:ph type="sldNum" sz="quarter" idx="12"/>
          </p:nvPr>
        </p:nvSpPr>
        <p:spPr/>
        <p:txBody>
          <a:bodyPr/>
          <a:lstStyle/>
          <a:p>
            <a:fld id="{3CC63E4C-4642-794D-A2FD-70F6B81535F5}" type="slidenum">
              <a:rPr lang="en-US" smtClean="0"/>
              <a:pPr/>
              <a:t>9</a:t>
            </a:fld>
            <a:endParaRPr lang="en-US" dirty="0"/>
          </a:p>
        </p:txBody>
      </p:sp>
    </p:spTree>
    <p:extLst>
      <p:ext uri="{BB962C8B-B14F-4D97-AF65-F5344CB8AC3E}">
        <p14:creationId xmlns:p14="http://schemas.microsoft.com/office/powerpoint/2010/main" val="305818049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27323</TotalTime>
  <Words>3378</Words>
  <Application>Microsoft Macintosh PowerPoint</Application>
  <PresentationFormat>On-screen Show (4:3)</PresentationFormat>
  <Paragraphs>526</Paragraphs>
  <Slides>37</Slides>
  <Notes>20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37</vt:i4>
      </vt:variant>
    </vt:vector>
  </HeadingPairs>
  <TitlesOfParts>
    <vt:vector size="39" baseType="lpstr">
      <vt:lpstr>Office Theme</vt:lpstr>
      <vt:lpstr>Image</vt:lpstr>
      <vt:lpstr>CS 61C: Great Ideas in Computer Architecture (Machine Structures) Caches Part 3</vt:lpstr>
      <vt:lpstr>You Are Here!</vt:lpstr>
      <vt:lpstr>Review from Last Lecture</vt:lpstr>
      <vt:lpstr>Different Organizations of an Eight-Block Cache</vt:lpstr>
      <vt:lpstr>Total Cache Capacity =</vt:lpstr>
      <vt:lpstr>Write Policy Choices </vt:lpstr>
      <vt:lpstr>Average Memory Access Time (AMAT)</vt:lpstr>
      <vt:lpstr>Today</vt:lpstr>
      <vt:lpstr>Four-Way Set-Associative Cache</vt:lpstr>
      <vt:lpstr>Costs of Set-Associative Caches</vt:lpstr>
      <vt:lpstr>Cache Replacement Policies</vt:lpstr>
      <vt:lpstr>Benefits of Set-Associative Caches</vt:lpstr>
      <vt:lpstr>Sources of Cache Misses (3 C’s)</vt:lpstr>
      <vt:lpstr>How to Calculate 3C’s using Cache Simulator</vt:lpstr>
      <vt:lpstr>3Cs Analysis</vt:lpstr>
      <vt:lpstr>Administrivia</vt:lpstr>
      <vt:lpstr>CPU-Cache Interaction (5-stage pipeline)</vt:lpstr>
      <vt:lpstr>Improving Cache Performance</vt:lpstr>
      <vt:lpstr>Cache Design Space</vt:lpstr>
      <vt:lpstr>Primary Cache Parameters</vt:lpstr>
      <vt:lpstr>Clickers/Peer Instruction: For fixed capacity and fixed block size, how does increasing associativity effect AMAT?</vt:lpstr>
      <vt:lpstr>Increasing Associativity?</vt:lpstr>
      <vt:lpstr>Increasing #Entries?</vt:lpstr>
      <vt:lpstr>Clickers: Impact of larger blocks on AMAT</vt:lpstr>
      <vt:lpstr>Clickers: Impact of larger cache blocks on misses?</vt:lpstr>
      <vt:lpstr>Increasing Block Size?</vt:lpstr>
      <vt:lpstr>How to Reduce Miss Penalty?</vt:lpstr>
      <vt:lpstr>Review: Memory Hierarchy</vt:lpstr>
      <vt:lpstr>From Lecture 11: In the News</vt:lpstr>
      <vt:lpstr>IBM z13 Memory Hierarchy</vt:lpstr>
      <vt:lpstr>Local vs. Global Miss Rates</vt:lpstr>
      <vt:lpstr>PowerPoint Presentation</vt:lpstr>
      <vt:lpstr>Local vs. Global Miss Rates</vt:lpstr>
      <vt:lpstr>Clickers/Peer Instruction</vt:lpstr>
      <vt:lpstr>PowerPoint Presentation</vt:lpstr>
      <vt:lpstr>CPI/Miss Rates/DRAM Access SpecInt2006</vt:lpstr>
      <vt:lpstr>In Conclusion, Cache Design Space</vt:lpstr>
    </vt:vector>
  </TitlesOfParts>
  <Company>UC 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61C: Great Ideas in Computer Architecture (Machine Structures)</dc:title>
  <dc:creator>Randy Katz</dc:creator>
  <cp:lastModifiedBy>John Wawrzynek</cp:lastModifiedBy>
  <cp:revision>563</cp:revision>
  <cp:lastPrinted>2013-11-13T20:51:57Z</cp:lastPrinted>
  <dcterms:created xsi:type="dcterms:W3CDTF">2012-04-08T11:43:00Z</dcterms:created>
  <dcterms:modified xsi:type="dcterms:W3CDTF">2015-10-22T16:20:42Z</dcterms:modified>
</cp:coreProperties>
</file>